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68" r:id="rId3"/>
    <p:sldId id="269" r:id="rId4"/>
    <p:sldId id="275" r:id="rId5"/>
    <p:sldId id="256" r:id="rId6"/>
    <p:sldId id="276" r:id="rId7"/>
    <p:sldId id="272" r:id="rId8"/>
    <p:sldId id="273" r:id="rId9"/>
    <p:sldId id="277" r:id="rId10"/>
    <p:sldId id="274" r:id="rId11"/>
    <p:sldId id="271" r:id="rId12"/>
    <p:sldId id="279" r:id="rId13"/>
    <p:sldId id="280" r:id="rId14"/>
    <p:sldId id="281" r:id="rId15"/>
    <p:sldId id="278" r:id="rId16"/>
    <p:sldId id="283" r:id="rId17"/>
    <p:sldId id="282" r:id="rId18"/>
    <p:sldId id="284" r:id="rId19"/>
    <p:sldId id="285" r:id="rId20"/>
    <p:sldId id="288" r:id="rId21"/>
    <p:sldId id="287" r:id="rId22"/>
    <p:sldId id="289" r:id="rId23"/>
    <p:sldId id="286" r:id="rId24"/>
    <p:sldId id="290" r:id="rId25"/>
    <p:sldId id="291" r:id="rId26"/>
    <p:sldId id="294" r:id="rId27"/>
    <p:sldId id="293" r:id="rId28"/>
    <p:sldId id="295" r:id="rId29"/>
    <p:sldId id="296" r:id="rId30"/>
    <p:sldId id="270" r:id="rId31"/>
    <p:sldId id="298" r:id="rId32"/>
    <p:sldId id="299" r:id="rId33"/>
    <p:sldId id="300" r:id="rId34"/>
    <p:sldId id="301" r:id="rId35"/>
    <p:sldId id="297" r:id="rId36"/>
    <p:sldId id="303" r:id="rId37"/>
    <p:sldId id="304" r:id="rId38"/>
    <p:sldId id="302" r:id="rId39"/>
    <p:sldId id="306" r:id="rId40"/>
    <p:sldId id="305" r:id="rId41"/>
    <p:sldId id="309" r:id="rId42"/>
    <p:sldId id="308" r:id="rId43"/>
    <p:sldId id="310" r:id="rId44"/>
    <p:sldId id="311" r:id="rId45"/>
    <p:sldId id="307" r:id="rId46"/>
    <p:sldId id="314" r:id="rId47"/>
    <p:sldId id="313" r:id="rId48"/>
    <p:sldId id="315" r:id="rId49"/>
    <p:sldId id="316" r:id="rId50"/>
    <p:sldId id="317" r:id="rId51"/>
    <p:sldId id="312" r:id="rId52"/>
    <p:sldId id="319" r:id="rId53"/>
    <p:sldId id="320" r:id="rId54"/>
    <p:sldId id="318" r:id="rId55"/>
    <p:sldId id="322" r:id="rId56"/>
    <p:sldId id="323" r:id="rId57"/>
    <p:sldId id="321" r:id="rId58"/>
    <p:sldId id="324" r:id="rId59"/>
    <p:sldId id="325" r:id="rId60"/>
    <p:sldId id="327" r:id="rId61"/>
    <p:sldId id="331" r:id="rId62"/>
    <p:sldId id="332" r:id="rId63"/>
    <p:sldId id="334" r:id="rId64"/>
    <p:sldId id="333" r:id="rId65"/>
    <p:sldId id="292" r:id="rId66"/>
    <p:sldId id="329" r:id="rId67"/>
    <p:sldId id="330" r:id="rId68"/>
    <p:sldId id="328" r:id="rId69"/>
    <p:sldId id="337" r:id="rId70"/>
    <p:sldId id="338" r:id="rId71"/>
    <p:sldId id="336" r:id="rId72"/>
    <p:sldId id="335" r:id="rId73"/>
    <p:sldId id="340" r:id="rId74"/>
    <p:sldId id="341" r:id="rId75"/>
    <p:sldId id="344" r:id="rId76"/>
    <p:sldId id="345" r:id="rId77"/>
    <p:sldId id="346" r:id="rId78"/>
    <p:sldId id="339" r:id="rId79"/>
    <p:sldId id="342" r:id="rId80"/>
    <p:sldId id="347" r:id="rId81"/>
    <p:sldId id="343" r:id="rId82"/>
    <p:sldId id="348" r:id="rId83"/>
    <p:sldId id="349" r:id="rId84"/>
    <p:sldId id="350" r:id="rId85"/>
    <p:sldId id="351" r:id="rId86"/>
    <p:sldId id="352" r:id="rId8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398"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19/02/2012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19/02/2012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340768"/>
            <a:ext cx="4462264" cy="3960440"/>
          </a:xfrm>
          <a:gradFill>
            <a:gsLst>
              <a:gs pos="70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ES" b="1" dirty="0" smtClean="0"/>
              <a:t/>
            </a:r>
            <a:br>
              <a:rPr lang="es-ES" b="1" dirty="0" smtClean="0"/>
            </a:br>
            <a:r>
              <a:rPr lang="es-ES" b="1" dirty="0" smtClean="0">
                <a:latin typeface="Algerian" pitchFamily="82" charset="0"/>
              </a:rPr>
              <a:t>LA REVELACIÓN DE DIOS </a:t>
            </a:r>
            <a:r>
              <a:rPr lang="es-ES" dirty="0" smtClean="0">
                <a:latin typeface="Algerian" pitchFamily="82" charset="0"/>
              </a:rPr>
              <a:t/>
            </a:r>
            <a:br>
              <a:rPr lang="es-ES" dirty="0" smtClean="0">
                <a:latin typeface="Algerian" pitchFamily="82" charset="0"/>
              </a:rPr>
            </a:br>
            <a:endParaRPr lang="es-CO" dirty="0">
              <a:latin typeface="Algerian" pitchFamily="82" charset="0"/>
            </a:endParaRPr>
          </a:p>
        </p:txBody>
      </p:sp>
      <p:pic>
        <p:nvPicPr>
          <p:cNvPr id="1026" name="Picture 2" descr="http://t2.gstatic.com/images?q=tbn:ANd9GcQGL5PV_hykabJviwJYXcXJ0fKtgTlpXexB0cxWH4pVL0g9nCi8"/>
          <p:cNvPicPr>
            <a:picLocks noChangeAspect="1" noChangeArrowheads="1"/>
          </p:cNvPicPr>
          <p:nvPr/>
        </p:nvPicPr>
        <p:blipFill>
          <a:blip r:embed="rId2" cstate="print"/>
          <a:srcRect/>
          <a:stretch>
            <a:fillRect/>
          </a:stretch>
        </p:blipFill>
        <p:spPr bwMode="auto">
          <a:xfrm>
            <a:off x="5292080" y="1484784"/>
            <a:ext cx="3240360" cy="36004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0887008">
            <a:off x="457200" y="1916832"/>
            <a:ext cx="4690864" cy="4209331"/>
          </a:xfrm>
          <a:solidFill>
            <a:schemeClr val="accent1">
              <a:lumMod val="20000"/>
              <a:lumOff val="80000"/>
            </a:schemeClr>
          </a:solidFill>
        </p:spPr>
        <p:txBody>
          <a:bodyPr>
            <a:normAutofit fontScale="92500" lnSpcReduction="10000"/>
          </a:bodyPr>
          <a:lstStyle/>
          <a:p>
            <a:pPr algn="ctr">
              <a:buNone/>
            </a:pPr>
            <a:r>
              <a:rPr lang="es-CO" dirty="0" smtClean="0"/>
              <a:t>    “Las cosas secretas pertenecen al SEÑOR nuestro Dios, mas</a:t>
            </a:r>
            <a:r>
              <a:rPr lang="es-CO" dirty="0" smtClean="0">
                <a:solidFill>
                  <a:srgbClr val="FF0000"/>
                </a:solidFill>
              </a:rPr>
              <a:t> </a:t>
            </a:r>
            <a:r>
              <a:rPr lang="es-CO" i="1" dirty="0" smtClean="0">
                <a:solidFill>
                  <a:srgbClr val="FF0000"/>
                </a:solidFill>
              </a:rPr>
              <a:t>las cosas reveladas</a:t>
            </a:r>
            <a:r>
              <a:rPr lang="es-CO" dirty="0" smtClean="0"/>
              <a:t> nos pertenecen </a:t>
            </a:r>
            <a:r>
              <a:rPr lang="es-CO" dirty="0" smtClean="0">
                <a:solidFill>
                  <a:srgbClr val="FF0000"/>
                </a:solidFill>
              </a:rPr>
              <a:t>a </a:t>
            </a:r>
            <a:r>
              <a:rPr lang="es-CO" i="1" dirty="0" smtClean="0">
                <a:solidFill>
                  <a:srgbClr val="FF0000"/>
                </a:solidFill>
              </a:rPr>
              <a:t>nosotros</a:t>
            </a:r>
            <a:r>
              <a:rPr lang="es-CO" dirty="0" smtClean="0"/>
              <a:t> y a </a:t>
            </a:r>
            <a:r>
              <a:rPr lang="es-CO" i="1" dirty="0" smtClean="0"/>
              <a:t>nuestros </a:t>
            </a:r>
            <a:r>
              <a:rPr lang="es-CO" i="1" dirty="0" smtClean="0">
                <a:solidFill>
                  <a:srgbClr val="FF0000"/>
                </a:solidFill>
              </a:rPr>
              <a:t>hijos</a:t>
            </a:r>
            <a:r>
              <a:rPr lang="es-CO" i="1" dirty="0" smtClean="0"/>
              <a:t> para</a:t>
            </a:r>
            <a:r>
              <a:rPr lang="es-CO" dirty="0" smtClean="0"/>
              <a:t> siempre, para que cumplamos todas las palabras de esta Ley” </a:t>
            </a:r>
            <a:br>
              <a:rPr lang="es-CO" dirty="0" smtClean="0"/>
            </a:br>
            <a:endParaRPr lang="es-CO" dirty="0" smtClean="0"/>
          </a:p>
          <a:p>
            <a:endParaRPr lang="es-CO" dirty="0"/>
          </a:p>
        </p:txBody>
      </p:sp>
      <p:pic>
        <p:nvPicPr>
          <p:cNvPr id="25602" name="Picture 2" descr="http://t3.gstatic.com/images?q=tbn:ANd9GcSE1IhEtkKxO0sm72hJZ8nwscRUHoVhCID-mHeXDym8FNshKFeGtw"/>
          <p:cNvPicPr>
            <a:picLocks noChangeAspect="1" noChangeArrowheads="1"/>
          </p:cNvPicPr>
          <p:nvPr/>
        </p:nvPicPr>
        <p:blipFill>
          <a:blip r:embed="rId2" cstate="print"/>
          <a:srcRect/>
          <a:stretch>
            <a:fillRect/>
          </a:stretch>
        </p:blipFill>
        <p:spPr bwMode="auto">
          <a:xfrm rot="20873831">
            <a:off x="5682339" y="1738663"/>
            <a:ext cx="2971031" cy="3855007"/>
          </a:xfrm>
          <a:prstGeom prst="rect">
            <a:avLst/>
          </a:prstGeom>
          <a:noFill/>
        </p:spPr>
      </p:pic>
      <p:sp>
        <p:nvSpPr>
          <p:cNvPr id="5" name="4 Rectángulo"/>
          <p:cNvSpPr/>
          <p:nvPr/>
        </p:nvSpPr>
        <p:spPr>
          <a:xfrm rot="20963534">
            <a:off x="1187624" y="548680"/>
            <a:ext cx="6480720" cy="707886"/>
          </a:xfrm>
          <a:prstGeom prst="rect">
            <a:avLst/>
          </a:prstGeom>
          <a:solidFill>
            <a:srgbClr val="FFC000"/>
          </a:solidFill>
        </p:spPr>
        <p:txBody>
          <a:bodyPr wrap="square">
            <a:spAutoFit/>
          </a:bodyPr>
          <a:lstStyle/>
          <a:p>
            <a:pPr>
              <a:buNone/>
            </a:pPr>
            <a:r>
              <a:rPr lang="es-CO" sz="4000" dirty="0" smtClean="0"/>
              <a:t>       Deuteronomio 29:29.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26968" cy="6120680"/>
          </a:xfrm>
        </p:spPr>
        <p:txBody>
          <a:bodyPr>
            <a:normAutofit/>
          </a:bodyPr>
          <a:lstStyle/>
          <a:p>
            <a:pPr algn="ctr">
              <a:buNone/>
            </a:pPr>
            <a:r>
              <a:rPr lang="es-CO" dirty="0" smtClean="0"/>
              <a:t>    El hombre no puede sondear los consejos íntimos del Todopoderoso.  Son de Dios.  </a:t>
            </a:r>
          </a:p>
          <a:p>
            <a:pPr>
              <a:buNone/>
            </a:pPr>
            <a:endParaRPr lang="es-CO" dirty="0" smtClean="0"/>
          </a:p>
          <a:p>
            <a:pPr algn="ctr">
              <a:buNone/>
            </a:pPr>
            <a:r>
              <a:rPr lang="es-CO" dirty="0" smtClean="0"/>
              <a:t>     Las cosas que él ha revelado, en cuanto a la ley y a la vida, las podemos contemplar.  </a:t>
            </a:r>
          </a:p>
          <a:p>
            <a:pPr>
              <a:buNone/>
            </a:pPr>
            <a:endParaRPr lang="es-CO" dirty="0" smtClean="0"/>
          </a:p>
          <a:p>
            <a:pPr algn="ctr">
              <a:buNone/>
            </a:pPr>
            <a:r>
              <a:rPr lang="es-CO" dirty="0" smtClean="0"/>
              <a:t>   En las Escrituras tenemos la voluntad revelada de Dios; es nuestra por entero (C.B.A).</a:t>
            </a:r>
          </a:p>
          <a:p>
            <a:endParaRPr lang="es-CO" dirty="0"/>
          </a:p>
        </p:txBody>
      </p:sp>
      <p:pic>
        <p:nvPicPr>
          <p:cNvPr id="26626" name="Picture 2" descr="http://t0.gstatic.com/images?q=tbn:ANd9GcRM1OMwV0k6VtDS213Y0a4C1QHeaHUfpPnA0x5rkHz0T4YAvC_f"/>
          <p:cNvPicPr>
            <a:picLocks noChangeAspect="1" noChangeArrowheads="1"/>
          </p:cNvPicPr>
          <p:nvPr/>
        </p:nvPicPr>
        <p:blipFill>
          <a:blip r:embed="rId2" cstate="print"/>
          <a:srcRect/>
          <a:stretch>
            <a:fillRect/>
          </a:stretch>
        </p:blipFill>
        <p:spPr bwMode="auto">
          <a:xfrm>
            <a:off x="6228184" y="332656"/>
            <a:ext cx="2664296" cy="2773661"/>
          </a:xfrm>
          <a:prstGeom prst="rect">
            <a:avLst/>
          </a:prstGeom>
          <a:noFill/>
        </p:spPr>
      </p:pic>
      <p:pic>
        <p:nvPicPr>
          <p:cNvPr id="26628" name="Picture 4" descr="http://t0.gstatic.com/images?q=tbn:ANd9GcSadhUfA5GRAKFjYycK6xqaflpD5G0EX4j5I4q4i9WOcz1sPYOP4g"/>
          <p:cNvPicPr>
            <a:picLocks noChangeAspect="1" noChangeArrowheads="1"/>
          </p:cNvPicPr>
          <p:nvPr/>
        </p:nvPicPr>
        <p:blipFill>
          <a:blip r:embed="rId3" cstate="print"/>
          <a:srcRect/>
          <a:stretch>
            <a:fillRect/>
          </a:stretch>
        </p:blipFill>
        <p:spPr bwMode="auto">
          <a:xfrm>
            <a:off x="6228184" y="3284984"/>
            <a:ext cx="2664296" cy="2160240"/>
          </a:xfrm>
          <a:prstGeom prst="rect">
            <a:avLst/>
          </a:prstGeom>
          <a:noFill/>
        </p:spPr>
      </p:pic>
      <p:sp>
        <p:nvSpPr>
          <p:cNvPr id="6" name="5 Rectángulo"/>
          <p:cNvSpPr/>
          <p:nvPr/>
        </p:nvSpPr>
        <p:spPr>
          <a:xfrm>
            <a:off x="6228184" y="5517232"/>
            <a:ext cx="2664296" cy="1323439"/>
          </a:xfrm>
          <a:prstGeom prst="rect">
            <a:avLst/>
          </a:prstGeom>
        </p:spPr>
        <p:txBody>
          <a:bodyPr wrap="square">
            <a:spAutoFit/>
          </a:bodyPr>
          <a:lstStyle/>
          <a:p>
            <a:pPr algn="ctr"/>
            <a:r>
              <a:rPr lang="es-ES" dirty="0" smtClean="0"/>
              <a:t>  </a:t>
            </a:r>
            <a:r>
              <a:rPr lang="es-ES" sz="2000" b="1" dirty="0" smtClean="0">
                <a:solidFill>
                  <a:srgbClr val="FF0000"/>
                </a:solidFill>
              </a:rPr>
              <a:t>La voluntad de Dios está revelada en las Escrituras y en la Santa Ley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fade">
                                      <p:cBhvr>
                                        <p:cTn id="12" dur="100"/>
                                        <p:tgtEl>
                                          <p:spTgt spid="26628"/>
                                        </p:tgtEl>
                                      </p:cBhvr>
                                    </p:animEffect>
                                    <p:anim calcmode="lin" valueType="num">
                                      <p:cBhvr>
                                        <p:cTn id="13" dur="400" fill="hold"/>
                                        <p:tgtEl>
                                          <p:spTgt spid="26628"/>
                                        </p:tgtEl>
                                        <p:attrNameLst>
                                          <p:attrName>ppt_x</p:attrName>
                                        </p:attrNameLst>
                                      </p:cBhvr>
                                      <p:tavLst>
                                        <p:tav tm="0">
                                          <p:val>
                                            <p:strVal val="#ppt_x"/>
                                          </p:val>
                                        </p:tav>
                                        <p:tav tm="100000">
                                          <p:val>
                                            <p:strVal val="#ppt_x"/>
                                          </p:val>
                                        </p:tav>
                                      </p:tavLst>
                                    </p:anim>
                                    <p:anim calcmode="lin" valueType="num">
                                      <p:cBhvr>
                                        <p:cTn id="14" dur="400" fill="hold"/>
                                        <p:tgtEl>
                                          <p:spTgt spid="2662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266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266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to="" calcmode="lin" valueType="num">
                                      <p:cBhvr>
                                        <p:cTn id="21" dur="1" fill="hold"/>
                                        <p:tgtEl>
                                          <p:spTgt spid="3">
                                            <p:txEl>
                                              <p:pRg st="2" end="2"/>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wheel(4)">
                                      <p:cBhvr>
                                        <p:cTn id="26" dur="2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410944" cy="6192688"/>
          </a:xfrm>
          <a:solidFill>
            <a:schemeClr val="accent1">
              <a:lumMod val="20000"/>
              <a:lumOff val="80000"/>
            </a:schemeClr>
          </a:solidFill>
        </p:spPr>
        <p:txBody>
          <a:bodyPr>
            <a:normAutofit fontScale="92500" lnSpcReduction="20000"/>
          </a:bodyPr>
          <a:lstStyle/>
          <a:p>
            <a:pPr algn="ctr">
              <a:buNone/>
            </a:pPr>
            <a:r>
              <a:rPr lang="es-ES" b="1" dirty="0" smtClean="0">
                <a:solidFill>
                  <a:srgbClr val="FF0000"/>
                </a:solidFill>
              </a:rPr>
              <a:t>    </a:t>
            </a:r>
            <a:r>
              <a:rPr lang="es-ES" sz="4300" b="1" dirty="0" smtClean="0">
                <a:solidFill>
                  <a:srgbClr val="FF0000"/>
                </a:solidFill>
              </a:rPr>
              <a:t>La revelación de  Dios la  declaró el Señor Jesús en Juan 15: 1-17.</a:t>
            </a:r>
            <a:r>
              <a:rPr lang="es-ES" sz="4300" b="1" dirty="0" smtClean="0"/>
              <a:t> </a:t>
            </a:r>
          </a:p>
          <a:p>
            <a:pPr algn="ctr">
              <a:buNone/>
            </a:pPr>
            <a:endParaRPr lang="es-ES" sz="4300" dirty="0" smtClean="0"/>
          </a:p>
          <a:p>
            <a:pPr algn="ctr">
              <a:buNone/>
            </a:pPr>
            <a:r>
              <a:rPr lang="es-ES" sz="4300" dirty="0" smtClean="0"/>
              <a:t> "</a:t>
            </a:r>
            <a:r>
              <a:rPr lang="es-ES" sz="4300" b="1" dirty="0" smtClean="0"/>
              <a:t>Yo Soy la vid verdadera, y mi Padre es el viñador. Todo sarmiento que en mí no da fruto, lo corta, y todo el que da fruto, lo limpia, para que dé más fruto”</a:t>
            </a:r>
            <a:r>
              <a:rPr lang="es-ES" sz="4300" dirty="0" smtClean="0"/>
              <a:t>.</a:t>
            </a:r>
            <a:r>
              <a:rPr lang="es-ES" dirty="0" smtClean="0"/>
              <a:t>   </a:t>
            </a:r>
            <a:r>
              <a:rPr lang="es-CO" dirty="0" smtClean="0"/>
              <a:t> </a:t>
            </a:r>
          </a:p>
        </p:txBody>
      </p:sp>
      <p:pic>
        <p:nvPicPr>
          <p:cNvPr id="1026" name="Picture 2" descr="http://t2.gstatic.com/images?q=tbn:ANd9GcThJAZJfsGdj4EyL_9BLRTFJOGwknSp9VZHYq6kYVaFaUWItNT-"/>
          <p:cNvPicPr>
            <a:picLocks noChangeAspect="1" noChangeArrowheads="1"/>
          </p:cNvPicPr>
          <p:nvPr/>
        </p:nvPicPr>
        <p:blipFill>
          <a:blip r:embed="rId2" cstate="print"/>
          <a:srcRect/>
          <a:stretch>
            <a:fillRect/>
          </a:stretch>
        </p:blipFill>
        <p:spPr bwMode="auto">
          <a:xfrm>
            <a:off x="5940152" y="3356992"/>
            <a:ext cx="2952328" cy="3024336"/>
          </a:xfrm>
          <a:prstGeom prst="rect">
            <a:avLst/>
          </a:prstGeom>
          <a:noFill/>
        </p:spPr>
      </p:pic>
      <p:pic>
        <p:nvPicPr>
          <p:cNvPr id="1028" name="Picture 4" descr="http://t1.gstatic.com/images?q=tbn:ANd9GcS835kn8pNfi-a3tbX6E0d4cy4y4iTbraKU-YicxbRpxXWBPzf-3g"/>
          <p:cNvPicPr>
            <a:picLocks noChangeAspect="1" noChangeArrowheads="1"/>
          </p:cNvPicPr>
          <p:nvPr/>
        </p:nvPicPr>
        <p:blipFill>
          <a:blip r:embed="rId3" cstate="print"/>
          <a:srcRect/>
          <a:stretch>
            <a:fillRect/>
          </a:stretch>
        </p:blipFill>
        <p:spPr bwMode="auto">
          <a:xfrm>
            <a:off x="6084168" y="332656"/>
            <a:ext cx="2808312" cy="25393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
                                        <p:tgtEl>
                                          <p:spTgt spid="1026"/>
                                        </p:tgtEl>
                                      </p:cBhvr>
                                    </p:animEffect>
                                    <p:anim calcmode="lin" valueType="num">
                                      <p:cBhvr>
                                        <p:cTn id="18" dur="400" fill="hold"/>
                                        <p:tgtEl>
                                          <p:spTgt spid="1026"/>
                                        </p:tgtEl>
                                        <p:attrNameLst>
                                          <p:attrName>ppt_x</p:attrName>
                                        </p:attrNameLst>
                                      </p:cBhvr>
                                      <p:tavLst>
                                        <p:tav tm="0">
                                          <p:val>
                                            <p:strVal val="#ppt_x"/>
                                          </p:val>
                                        </p:tav>
                                        <p:tav tm="100000">
                                          <p:val>
                                            <p:strVal val="#ppt_x"/>
                                          </p:val>
                                        </p:tav>
                                      </p:tavLst>
                                    </p:anim>
                                    <p:anim calcmode="lin" valueType="num">
                                      <p:cBhvr>
                                        <p:cTn id="19" dur="400" fill="hold"/>
                                        <p:tgtEl>
                                          <p:spTgt spid="102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blinds(horizontal)">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91264" cy="6525344"/>
          </a:xfrm>
          <a:solidFill>
            <a:schemeClr val="accent2">
              <a:lumMod val="20000"/>
              <a:lumOff val="80000"/>
            </a:schemeClr>
          </a:solidFill>
        </p:spPr>
        <p:txBody>
          <a:bodyPr>
            <a:normAutofit lnSpcReduction="10000"/>
          </a:bodyPr>
          <a:lstStyle/>
          <a:p>
            <a:pPr>
              <a:buNone/>
            </a:pPr>
            <a:r>
              <a:rPr lang="es-CO" dirty="0" smtClean="0"/>
              <a:t>    Otro de los famosos “yo soy” de Jesús, la menciona el apóstol Juan al menos unas seis veces.</a:t>
            </a:r>
          </a:p>
          <a:p>
            <a:pPr>
              <a:buNone/>
            </a:pPr>
            <a:endParaRPr lang="es-CO" dirty="0" smtClean="0"/>
          </a:p>
          <a:p>
            <a:pPr>
              <a:buNone/>
            </a:pPr>
            <a:r>
              <a:rPr lang="es-CO" dirty="0" smtClean="0"/>
              <a:t>1). </a:t>
            </a:r>
            <a:r>
              <a:rPr lang="es-CO" b="1" dirty="0" smtClean="0">
                <a:solidFill>
                  <a:srgbClr val="0070C0"/>
                </a:solidFill>
              </a:rPr>
              <a:t>Cuando caminó sobre las aguas del mar, les dijo</a:t>
            </a:r>
            <a:r>
              <a:rPr lang="es-CO" dirty="0" smtClean="0"/>
              <a:t>: “</a:t>
            </a:r>
            <a:r>
              <a:rPr lang="es-CO" b="1" u="sng" dirty="0" smtClean="0"/>
              <a:t>YO SOY</a:t>
            </a:r>
            <a:r>
              <a:rPr lang="es-CO" dirty="0" smtClean="0"/>
              <a:t>! </a:t>
            </a:r>
            <a:r>
              <a:rPr lang="es-CO" b="1" dirty="0" smtClean="0">
                <a:solidFill>
                  <a:srgbClr val="0070C0"/>
                </a:solidFill>
              </a:rPr>
              <a:t>¡No temáis”</a:t>
            </a:r>
            <a:r>
              <a:rPr lang="es-CO" dirty="0" smtClean="0"/>
              <a:t> </a:t>
            </a:r>
            <a:r>
              <a:rPr lang="es-CO" dirty="0" smtClean="0">
                <a:solidFill>
                  <a:srgbClr val="FF0000"/>
                </a:solidFill>
              </a:rPr>
              <a:t>(Juan 6:20.</a:t>
            </a:r>
          </a:p>
          <a:p>
            <a:pPr>
              <a:buNone/>
            </a:pPr>
            <a:endParaRPr lang="es-CO" dirty="0" smtClean="0"/>
          </a:p>
          <a:p>
            <a:pPr>
              <a:buNone/>
            </a:pPr>
            <a:r>
              <a:rPr lang="es-CO" dirty="0" smtClean="0"/>
              <a:t>2). </a:t>
            </a:r>
            <a:r>
              <a:rPr lang="es-CO" b="1" dirty="0" smtClean="0">
                <a:solidFill>
                  <a:srgbClr val="0070C0"/>
                </a:solidFill>
              </a:rPr>
              <a:t>Cuando dijo: </a:t>
            </a:r>
            <a:r>
              <a:rPr lang="es-CO" dirty="0" smtClean="0"/>
              <a:t>“</a:t>
            </a:r>
            <a:r>
              <a:rPr lang="es-CO" b="1" u="sng" dirty="0" smtClean="0"/>
              <a:t>YO SOY</a:t>
            </a:r>
            <a:r>
              <a:rPr lang="es-CO" dirty="0" smtClean="0"/>
              <a:t> </a:t>
            </a:r>
            <a:r>
              <a:rPr lang="es-CO" b="1" u="sng" dirty="0" smtClean="0">
                <a:solidFill>
                  <a:srgbClr val="0070C0"/>
                </a:solidFill>
              </a:rPr>
              <a:t>la</a:t>
            </a:r>
            <a:r>
              <a:rPr lang="es-CO" b="1" dirty="0" smtClean="0">
                <a:solidFill>
                  <a:srgbClr val="0070C0"/>
                </a:solidFill>
              </a:rPr>
              <a:t> luz del mundo</a:t>
            </a:r>
            <a:r>
              <a:rPr lang="es-CO" dirty="0" smtClean="0"/>
              <a:t>” </a:t>
            </a:r>
            <a:r>
              <a:rPr lang="es-CO" dirty="0" smtClean="0">
                <a:solidFill>
                  <a:srgbClr val="FF0000"/>
                </a:solidFill>
              </a:rPr>
              <a:t>(Juan 8:12)</a:t>
            </a:r>
          </a:p>
          <a:p>
            <a:pPr>
              <a:buNone/>
            </a:pPr>
            <a:endParaRPr lang="es-CO" dirty="0" smtClean="0"/>
          </a:p>
          <a:p>
            <a:pPr>
              <a:buNone/>
            </a:pPr>
            <a:r>
              <a:rPr lang="es-CO" dirty="0" smtClean="0"/>
              <a:t>3). </a:t>
            </a:r>
            <a:r>
              <a:rPr lang="es-CO" b="1" dirty="0" smtClean="0">
                <a:solidFill>
                  <a:srgbClr val="0070C0"/>
                </a:solidFill>
              </a:rPr>
              <a:t>Cuando dijo:</a:t>
            </a:r>
            <a:r>
              <a:rPr lang="es-CO" dirty="0" smtClean="0"/>
              <a:t> “</a:t>
            </a:r>
            <a:r>
              <a:rPr lang="es-CO" b="1" dirty="0" smtClean="0">
                <a:solidFill>
                  <a:srgbClr val="0070C0"/>
                </a:solidFill>
              </a:rPr>
              <a:t>Os aseguro:</a:t>
            </a:r>
            <a:r>
              <a:rPr lang="es-CO" dirty="0" smtClean="0"/>
              <a:t> </a:t>
            </a:r>
            <a:r>
              <a:rPr lang="es-CO" b="1" u="sng" dirty="0" smtClean="0"/>
              <a:t>YO SOY</a:t>
            </a:r>
            <a:r>
              <a:rPr lang="es-CO" b="1" dirty="0" smtClean="0">
                <a:solidFill>
                  <a:srgbClr val="0070C0"/>
                </a:solidFill>
              </a:rPr>
              <a:t> </a:t>
            </a:r>
            <a:r>
              <a:rPr lang="es-CO" b="1" u="sng" dirty="0" smtClean="0">
                <a:solidFill>
                  <a:srgbClr val="0070C0"/>
                </a:solidFill>
              </a:rPr>
              <a:t>la</a:t>
            </a:r>
            <a:r>
              <a:rPr lang="es-CO" b="1" dirty="0" smtClean="0">
                <a:solidFill>
                  <a:srgbClr val="0070C0"/>
                </a:solidFill>
              </a:rPr>
              <a:t> puerta de las ovejas</a:t>
            </a:r>
            <a:r>
              <a:rPr lang="es-CO" dirty="0" smtClean="0"/>
              <a:t>” </a:t>
            </a:r>
            <a:r>
              <a:rPr lang="es-CO" dirty="0" smtClean="0">
                <a:solidFill>
                  <a:srgbClr val="FF0000"/>
                </a:solidFill>
              </a:rPr>
              <a:t>(Juan10:7)</a:t>
            </a:r>
            <a:r>
              <a:rPr lang="es-CO" dirty="0" smtClean="0"/>
              <a:t>. </a:t>
            </a:r>
            <a:endParaRPr lang="es-CO" dirty="0" smtClean="0">
              <a:solidFill>
                <a:srgbClr val="FF0000"/>
              </a:solidFill>
            </a:endParaRPr>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a:bodyPr>
          <a:lstStyle/>
          <a:p>
            <a:pPr>
              <a:buNone/>
            </a:pPr>
            <a:r>
              <a:rPr lang="es-CO" dirty="0" smtClean="0"/>
              <a:t>4).</a:t>
            </a:r>
            <a:r>
              <a:rPr lang="es-CO" b="1" dirty="0" smtClean="0">
                <a:solidFill>
                  <a:srgbClr val="0070C0"/>
                </a:solidFill>
              </a:rPr>
              <a:t>Cuando dijo:</a:t>
            </a:r>
            <a:r>
              <a:rPr lang="es-CO" dirty="0" smtClean="0"/>
              <a:t> </a:t>
            </a:r>
            <a:r>
              <a:rPr lang="es-CO" b="1" u="sng" dirty="0" smtClean="0"/>
              <a:t>YO SOY</a:t>
            </a:r>
            <a:r>
              <a:rPr lang="es-CO" dirty="0" smtClean="0"/>
              <a:t> </a:t>
            </a:r>
            <a:r>
              <a:rPr lang="es-CO" b="1" u="sng" dirty="0" smtClean="0">
                <a:solidFill>
                  <a:srgbClr val="0070C0"/>
                </a:solidFill>
              </a:rPr>
              <a:t>el</a:t>
            </a:r>
            <a:r>
              <a:rPr lang="es-CO" b="1" dirty="0" smtClean="0">
                <a:solidFill>
                  <a:srgbClr val="0070C0"/>
                </a:solidFill>
              </a:rPr>
              <a:t> buen pastor. </a:t>
            </a:r>
            <a:r>
              <a:rPr lang="es-CO" b="1" u="sng" dirty="0" smtClean="0">
                <a:solidFill>
                  <a:srgbClr val="0070C0"/>
                </a:solidFill>
              </a:rPr>
              <a:t>El</a:t>
            </a:r>
            <a:r>
              <a:rPr lang="es-CO" b="1" dirty="0" smtClean="0">
                <a:solidFill>
                  <a:srgbClr val="0070C0"/>
                </a:solidFill>
              </a:rPr>
              <a:t> buen pastor da su vida por las ovejas</a:t>
            </a:r>
            <a:r>
              <a:rPr lang="es-CO" dirty="0" smtClean="0"/>
              <a:t>”</a:t>
            </a:r>
            <a:r>
              <a:rPr lang="es-CO" dirty="0" smtClean="0">
                <a:solidFill>
                  <a:srgbClr val="FF0000"/>
                </a:solidFill>
              </a:rPr>
              <a:t> (Juan10:11).</a:t>
            </a:r>
          </a:p>
          <a:p>
            <a:pPr>
              <a:buNone/>
            </a:pPr>
            <a:endParaRPr lang="es-CO" dirty="0" smtClean="0"/>
          </a:p>
          <a:p>
            <a:pPr>
              <a:buNone/>
            </a:pPr>
            <a:r>
              <a:rPr lang="es-CO" dirty="0" smtClean="0"/>
              <a:t>5).</a:t>
            </a:r>
            <a:r>
              <a:rPr lang="es-CO" b="1" dirty="0" smtClean="0">
                <a:solidFill>
                  <a:srgbClr val="0070C0"/>
                </a:solidFill>
              </a:rPr>
              <a:t>Cuando dijo:</a:t>
            </a:r>
            <a:r>
              <a:rPr lang="es-CO" dirty="0" smtClean="0"/>
              <a:t> </a:t>
            </a:r>
            <a:r>
              <a:rPr lang="es-CO" b="1" u="sng" dirty="0" smtClean="0"/>
              <a:t>YO SOY</a:t>
            </a:r>
            <a:r>
              <a:rPr lang="es-CO" b="1" dirty="0" smtClean="0"/>
              <a:t> </a:t>
            </a:r>
            <a:r>
              <a:rPr lang="es-CO" b="1" u="sng" dirty="0" smtClean="0">
                <a:solidFill>
                  <a:srgbClr val="0070C0"/>
                </a:solidFill>
              </a:rPr>
              <a:t>la</a:t>
            </a:r>
            <a:r>
              <a:rPr lang="es-CO" b="1" dirty="0" smtClean="0">
                <a:solidFill>
                  <a:srgbClr val="0070C0"/>
                </a:solidFill>
              </a:rPr>
              <a:t> resurrección y </a:t>
            </a:r>
            <a:r>
              <a:rPr lang="es-CO" b="1" u="sng" dirty="0" smtClean="0">
                <a:solidFill>
                  <a:srgbClr val="0070C0"/>
                </a:solidFill>
              </a:rPr>
              <a:t>la</a:t>
            </a:r>
            <a:r>
              <a:rPr lang="es-CO" b="1" dirty="0" smtClean="0">
                <a:solidFill>
                  <a:srgbClr val="0070C0"/>
                </a:solidFill>
              </a:rPr>
              <a:t> vida. El que creé en mi, aunque muera, vivirá</a:t>
            </a:r>
            <a:r>
              <a:rPr lang="es-CO" dirty="0" smtClean="0"/>
              <a:t>” </a:t>
            </a:r>
            <a:r>
              <a:rPr lang="es-CO" dirty="0" smtClean="0">
                <a:solidFill>
                  <a:srgbClr val="FF0000"/>
                </a:solidFill>
              </a:rPr>
              <a:t>(Juan11:25)</a:t>
            </a:r>
            <a:r>
              <a:rPr lang="es-CO" dirty="0" smtClean="0"/>
              <a:t>. Y</a:t>
            </a:r>
          </a:p>
          <a:p>
            <a:pPr>
              <a:buNone/>
            </a:pPr>
            <a:r>
              <a:rPr lang="es-CO" dirty="0" smtClean="0"/>
              <a:t> </a:t>
            </a:r>
          </a:p>
          <a:p>
            <a:pPr>
              <a:buNone/>
            </a:pPr>
            <a:r>
              <a:rPr lang="es-CO" dirty="0" smtClean="0"/>
              <a:t>6). </a:t>
            </a:r>
            <a:r>
              <a:rPr lang="es-CO" b="1" dirty="0" smtClean="0">
                <a:solidFill>
                  <a:srgbClr val="0070C0"/>
                </a:solidFill>
              </a:rPr>
              <a:t>Cuando respondió:</a:t>
            </a:r>
            <a:r>
              <a:rPr lang="es-CO" dirty="0" smtClean="0"/>
              <a:t> “</a:t>
            </a:r>
            <a:r>
              <a:rPr lang="es-CO" b="1" u="sng" dirty="0" smtClean="0"/>
              <a:t>YO SOY</a:t>
            </a:r>
            <a:r>
              <a:rPr lang="es-CO" b="1" dirty="0" smtClean="0">
                <a:solidFill>
                  <a:srgbClr val="0070C0"/>
                </a:solidFill>
              </a:rPr>
              <a:t> </a:t>
            </a:r>
            <a:r>
              <a:rPr lang="es-CO" b="1" u="sng" dirty="0" smtClean="0">
                <a:solidFill>
                  <a:srgbClr val="0070C0"/>
                </a:solidFill>
              </a:rPr>
              <a:t>el</a:t>
            </a:r>
            <a:r>
              <a:rPr lang="es-CO" b="1" dirty="0" smtClean="0">
                <a:solidFill>
                  <a:srgbClr val="0070C0"/>
                </a:solidFill>
              </a:rPr>
              <a:t> camino, </a:t>
            </a:r>
            <a:r>
              <a:rPr lang="es-CO" b="1" u="sng" dirty="0" smtClean="0">
                <a:solidFill>
                  <a:srgbClr val="0070C0"/>
                </a:solidFill>
              </a:rPr>
              <a:t>la</a:t>
            </a:r>
            <a:r>
              <a:rPr lang="es-CO" b="1" dirty="0" smtClean="0">
                <a:solidFill>
                  <a:srgbClr val="0070C0"/>
                </a:solidFill>
              </a:rPr>
              <a:t> verdad y </a:t>
            </a:r>
            <a:r>
              <a:rPr lang="es-CO" b="1" u="sng" dirty="0" smtClean="0">
                <a:solidFill>
                  <a:srgbClr val="0070C0"/>
                </a:solidFill>
              </a:rPr>
              <a:t>la</a:t>
            </a:r>
            <a:r>
              <a:rPr lang="es-CO" b="1" dirty="0" smtClean="0">
                <a:solidFill>
                  <a:srgbClr val="0070C0"/>
                </a:solidFill>
              </a:rPr>
              <a:t> vida. Nadie viene al Padre, sino por mí”</a:t>
            </a:r>
            <a:r>
              <a:rPr lang="es-CO" dirty="0" smtClean="0"/>
              <a:t> </a:t>
            </a:r>
            <a:r>
              <a:rPr lang="es-CO" dirty="0" smtClean="0">
                <a:solidFill>
                  <a:srgbClr val="FF0000"/>
                </a:solidFill>
              </a:rPr>
              <a:t>(Juan14:6)</a:t>
            </a:r>
            <a:r>
              <a:rPr lang="es-CO" dirty="0" smtClean="0"/>
              <a:t>. </a:t>
            </a:r>
            <a:endParaRPr lang="es-ES" dirty="0" smtClean="0"/>
          </a:p>
          <a:p>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4)">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5688632" cy="6336704"/>
          </a:xfrm>
        </p:spPr>
        <p:txBody>
          <a:bodyPr>
            <a:normAutofit fontScale="92500"/>
          </a:bodyPr>
          <a:lstStyle/>
          <a:p>
            <a:pPr algn="ctr">
              <a:buNone/>
            </a:pPr>
            <a:r>
              <a:rPr lang="es-CO" dirty="0" smtClean="0"/>
              <a:t>    Es el mismo Nombre con el que se le reveló Dios a Abram más de 1500 años antes para darle la tierra de Canaán. “</a:t>
            </a:r>
            <a:r>
              <a:rPr lang="es-CO" u="sng" dirty="0" smtClean="0">
                <a:solidFill>
                  <a:srgbClr val="0070C0"/>
                </a:solidFill>
              </a:rPr>
              <a:t>YO SOY el Eterno</a:t>
            </a:r>
            <a:r>
              <a:rPr lang="es-CO" dirty="0" smtClean="0">
                <a:solidFill>
                  <a:srgbClr val="0070C0"/>
                </a:solidFill>
              </a:rPr>
              <a:t>, que te saqué de Ur de los caldeos, para darte esta tierra en herencia</a:t>
            </a:r>
            <a:r>
              <a:rPr lang="es-CO" dirty="0" smtClean="0"/>
              <a:t>” </a:t>
            </a:r>
            <a:r>
              <a:rPr lang="es-CO" dirty="0" smtClean="0">
                <a:solidFill>
                  <a:srgbClr val="FF0000"/>
                </a:solidFill>
              </a:rPr>
              <a:t>(Gén.15:7)</a:t>
            </a:r>
            <a:r>
              <a:rPr lang="es-CO" dirty="0" smtClean="0"/>
              <a:t>.</a:t>
            </a:r>
          </a:p>
          <a:p>
            <a:endParaRPr lang="es-CO" dirty="0" smtClean="0"/>
          </a:p>
          <a:p>
            <a:pPr algn="ctr">
              <a:buNone/>
            </a:pPr>
            <a:r>
              <a:rPr lang="es-CO" dirty="0" smtClean="0"/>
              <a:t>    Jesús asegura que Él existía antes que Abrahán: Jesús les dijo: “Os aseguro:</a:t>
            </a:r>
            <a:r>
              <a:rPr lang="es-CO" dirty="0" smtClean="0">
                <a:solidFill>
                  <a:srgbClr val="0070C0"/>
                </a:solidFill>
              </a:rPr>
              <a:t> Antes que Abrahán existiera, </a:t>
            </a:r>
            <a:r>
              <a:rPr lang="es-CO" u="sng" dirty="0" smtClean="0">
                <a:solidFill>
                  <a:srgbClr val="0070C0"/>
                </a:solidFill>
              </a:rPr>
              <a:t>YO SOY</a:t>
            </a:r>
            <a:r>
              <a:rPr lang="es-CO" dirty="0" smtClean="0"/>
              <a:t>” </a:t>
            </a:r>
            <a:r>
              <a:rPr lang="es-CO" dirty="0" smtClean="0">
                <a:solidFill>
                  <a:srgbClr val="FF0000"/>
                </a:solidFill>
              </a:rPr>
              <a:t>(Juan 8:48).</a:t>
            </a:r>
            <a:endParaRPr lang="es-CO" dirty="0">
              <a:solidFill>
                <a:srgbClr val="FF0000"/>
              </a:solidFill>
            </a:endParaRPr>
          </a:p>
        </p:txBody>
      </p:sp>
      <p:pic>
        <p:nvPicPr>
          <p:cNvPr id="16386" name="Picture 2" descr="http://t3.gstatic.com/images?q=tbn:ANd9GcTxtAmh1jLBIRq3riVQb8R0scaYFNMoz4wSCx-hTT8J7niMGI-4bA"/>
          <p:cNvPicPr>
            <a:picLocks noChangeAspect="1" noChangeArrowheads="1"/>
          </p:cNvPicPr>
          <p:nvPr/>
        </p:nvPicPr>
        <p:blipFill>
          <a:blip r:embed="rId2" cstate="print"/>
          <a:srcRect/>
          <a:stretch>
            <a:fillRect/>
          </a:stretch>
        </p:blipFill>
        <p:spPr bwMode="auto">
          <a:xfrm>
            <a:off x="6012160" y="1052736"/>
            <a:ext cx="2808312"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20000"/>
              <a:lumOff val="80000"/>
            </a:schemeClr>
          </a:solidFill>
        </p:spPr>
        <p:txBody>
          <a:bodyPr>
            <a:normAutofit fontScale="92500" lnSpcReduction="10000"/>
          </a:bodyPr>
          <a:lstStyle/>
          <a:p>
            <a:pPr algn="ctr">
              <a:buNone/>
            </a:pPr>
            <a:r>
              <a:rPr lang="es-CO" sz="3600" dirty="0" smtClean="0">
                <a:solidFill>
                  <a:srgbClr val="FF0000"/>
                </a:solidFill>
              </a:rPr>
              <a:t>¿Pero porque es tan importante este Nombre, y qué significa, “YO SOY?</a:t>
            </a:r>
          </a:p>
          <a:p>
            <a:endParaRPr lang="es-CO" dirty="0" smtClean="0"/>
          </a:p>
          <a:p>
            <a:pPr algn="ctr">
              <a:buNone/>
            </a:pPr>
            <a:r>
              <a:rPr lang="es-CO" dirty="0" smtClean="0"/>
              <a:t>     </a:t>
            </a:r>
            <a:r>
              <a:rPr lang="es-CO" dirty="0" smtClean="0">
                <a:solidFill>
                  <a:srgbClr val="FF0000"/>
                </a:solidFill>
              </a:rPr>
              <a:t>Éxodo 3:14</a:t>
            </a:r>
            <a:r>
              <a:rPr lang="es-CO" dirty="0" smtClean="0"/>
              <a:t>. Y respondió Dios á Moisés: “</a:t>
            </a:r>
            <a:r>
              <a:rPr lang="es-CO" b="1" u="sng" dirty="0" smtClean="0"/>
              <a:t>YO SOY EL QUE SOY</a:t>
            </a:r>
            <a:r>
              <a:rPr lang="es-CO" dirty="0" smtClean="0"/>
              <a:t>. Y dijo: Así dirás á los hijos de Israel: </a:t>
            </a:r>
            <a:r>
              <a:rPr lang="es-CO" b="1" u="sng" dirty="0" smtClean="0"/>
              <a:t>YO SOY</a:t>
            </a:r>
            <a:r>
              <a:rPr lang="es-CO" dirty="0" smtClean="0"/>
              <a:t> me ha enviado á vosotros”.</a:t>
            </a:r>
          </a:p>
          <a:p>
            <a:endParaRPr lang="es-CO" dirty="0" smtClean="0"/>
          </a:p>
          <a:p>
            <a:pPr>
              <a:buNone/>
            </a:pPr>
            <a:r>
              <a:rPr lang="es-CO" dirty="0" smtClean="0"/>
              <a:t>    En hebreo, al igual que en castellano, este nombre “YO SOY EL QUE SOY” es una forma del verbo "</a:t>
            </a:r>
            <a:r>
              <a:rPr lang="es-CO" u="sng" dirty="0" smtClean="0">
                <a:solidFill>
                  <a:srgbClr val="0070C0"/>
                </a:solidFill>
              </a:rPr>
              <a:t>ser</a:t>
            </a:r>
            <a:r>
              <a:rPr lang="es-CO" dirty="0" smtClean="0"/>
              <a:t>", e implica que su poseedor es Aquel que es </a:t>
            </a:r>
            <a:r>
              <a:rPr lang="es-CO" u="sng" dirty="0" smtClean="0">
                <a:solidFill>
                  <a:srgbClr val="0070C0"/>
                </a:solidFill>
              </a:rPr>
              <a:t>eterno</a:t>
            </a:r>
            <a:r>
              <a:rPr lang="es-CO" dirty="0" smtClean="0"/>
              <a:t> y que existe por sí mismo, (cuando dice: </a:t>
            </a:r>
            <a:r>
              <a:rPr lang="es-CO" dirty="0" smtClean="0">
                <a:solidFill>
                  <a:srgbClr val="0070C0"/>
                </a:solidFill>
              </a:rPr>
              <a:t>Antes que Abrahán existiera, </a:t>
            </a:r>
            <a:r>
              <a:rPr lang="es-CO" u="sng" dirty="0" smtClean="0">
                <a:solidFill>
                  <a:srgbClr val="0070C0"/>
                </a:solidFill>
              </a:rPr>
              <a:t>YO SOY</a:t>
            </a:r>
            <a:r>
              <a:rPr lang="es-CO" dirty="0" smtClean="0">
                <a:solidFill>
                  <a:srgbClr val="FF0000"/>
                </a:solidFill>
              </a:rPr>
              <a:t> Juan 8:58). DTG 435).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800200"/>
          </a:xfrm>
        </p:spPr>
        <p:txBody>
          <a:bodyPr/>
          <a:lstStyle/>
          <a:p>
            <a:pPr algn="ctr">
              <a:buNone/>
            </a:pPr>
            <a:r>
              <a:rPr lang="es-CO" dirty="0" smtClean="0"/>
              <a:t>    Su universalidad, que todo lo abarca, excluía cualquier comparación del Dios de Israel con las deidades de Egipto y otras naciones.</a:t>
            </a:r>
          </a:p>
        </p:txBody>
      </p:sp>
      <p:sp>
        <p:nvSpPr>
          <p:cNvPr id="4" name="3 Rectángulo"/>
          <p:cNvSpPr/>
          <p:nvPr/>
        </p:nvSpPr>
        <p:spPr>
          <a:xfrm>
            <a:off x="539552" y="2690336"/>
            <a:ext cx="4536504" cy="4031873"/>
          </a:xfrm>
          <a:prstGeom prst="rect">
            <a:avLst/>
          </a:prstGeom>
        </p:spPr>
        <p:txBody>
          <a:bodyPr wrap="square">
            <a:spAutoFit/>
          </a:bodyPr>
          <a:lstStyle/>
          <a:p>
            <a:pPr algn="ctr">
              <a:buNone/>
            </a:pPr>
            <a:r>
              <a:rPr lang="es-CO" sz="3200" dirty="0" smtClean="0"/>
              <a:t>Tenía el propósito de dar a Moisés y a su pueblo un poderoso consuelo en sus aflicciones y un potente apoyo para su confianza en la realización del propósito divino para libertarlos. </a:t>
            </a:r>
          </a:p>
        </p:txBody>
      </p:sp>
      <p:pic>
        <p:nvPicPr>
          <p:cNvPr id="34818" name="Picture 2" descr="http://t1.gstatic.com/images?q=tbn:ANd9GcQZWRw9mdb062p30BOt5SUIbPWFXDDbxFQRJEIfZlQTAXIsUOd2"/>
          <p:cNvPicPr>
            <a:picLocks noChangeAspect="1" noChangeArrowheads="1"/>
          </p:cNvPicPr>
          <p:nvPr/>
        </p:nvPicPr>
        <p:blipFill>
          <a:blip r:embed="rId2" cstate="print"/>
          <a:srcRect/>
          <a:stretch>
            <a:fillRect/>
          </a:stretch>
        </p:blipFill>
        <p:spPr bwMode="auto">
          <a:xfrm>
            <a:off x="5220072" y="3068960"/>
            <a:ext cx="3384376"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fill="hold"/>
                                        <p:tgtEl>
                                          <p:spTgt spid="34818"/>
                                        </p:tgtEl>
                                        <p:attrNameLst>
                                          <p:attrName>ppt_w</p:attrName>
                                        </p:attrNameLst>
                                      </p:cBhvr>
                                      <p:tavLst>
                                        <p:tav tm="0">
                                          <p:val>
                                            <p:fltVal val="0"/>
                                          </p:val>
                                        </p:tav>
                                        <p:tav tm="100000">
                                          <p:val>
                                            <p:strVal val="#ppt_w"/>
                                          </p:val>
                                        </p:tav>
                                      </p:tavLst>
                                    </p:anim>
                                    <p:anim calcmode="lin" valueType="num">
                                      <p:cBhvr>
                                        <p:cTn id="8" dur="500" fill="hold"/>
                                        <p:tgtEl>
                                          <p:spTgt spid="34818"/>
                                        </p:tgtEl>
                                        <p:attrNameLst>
                                          <p:attrName>ppt_h</p:attrName>
                                        </p:attrNameLst>
                                      </p:cBhvr>
                                      <p:tavLst>
                                        <p:tav tm="0">
                                          <p:val>
                                            <p:fltVal val="0"/>
                                          </p:val>
                                        </p:tav>
                                        <p:tav tm="100000">
                                          <p:val>
                                            <p:strVal val="#ppt_h"/>
                                          </p:val>
                                        </p:tav>
                                      </p:tavLst>
                                    </p:anim>
                                    <p:animEffect transition="in" filter="fade">
                                      <p:cBhvr>
                                        <p:cTn id="9" dur="500"/>
                                        <p:tgtEl>
                                          <p:spTgt spid="3481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p:spPr>
        <p:txBody>
          <a:bodyPr>
            <a:normAutofit fontScale="85000" lnSpcReduction="20000"/>
          </a:bodyPr>
          <a:lstStyle/>
          <a:p>
            <a:pPr algn="ctr">
              <a:buNone/>
            </a:pPr>
            <a:r>
              <a:rPr lang="es-CO" dirty="0" smtClean="0"/>
              <a:t>    </a:t>
            </a:r>
            <a:r>
              <a:rPr lang="es-CO" sz="3500" u="sng" dirty="0" smtClean="0">
                <a:solidFill>
                  <a:srgbClr val="FF0000"/>
                </a:solidFill>
              </a:rPr>
              <a:t>YO SOY</a:t>
            </a:r>
            <a:r>
              <a:rPr lang="es-CO" sz="3500" dirty="0" smtClean="0">
                <a:solidFill>
                  <a:srgbClr val="FF0000"/>
                </a:solidFill>
              </a:rPr>
              <a:t> significa una presencia eterna.</a:t>
            </a:r>
            <a:r>
              <a:rPr lang="es-CO" dirty="0" smtClean="0"/>
              <a:t> </a:t>
            </a:r>
          </a:p>
          <a:p>
            <a:pPr algn="ctr">
              <a:buNone/>
            </a:pPr>
            <a:r>
              <a:rPr lang="es-CO" dirty="0" smtClean="0"/>
              <a:t>    </a:t>
            </a:r>
            <a:r>
              <a:rPr lang="es-CO" dirty="0" smtClean="0">
                <a:solidFill>
                  <a:srgbClr val="0070C0"/>
                </a:solidFill>
              </a:rPr>
              <a:t>El </a:t>
            </a:r>
            <a:r>
              <a:rPr lang="es-CO" u="sng" dirty="0" smtClean="0">
                <a:solidFill>
                  <a:srgbClr val="0070C0"/>
                </a:solidFill>
              </a:rPr>
              <a:t>pasado</a:t>
            </a:r>
            <a:r>
              <a:rPr lang="es-CO" dirty="0" smtClean="0">
                <a:solidFill>
                  <a:srgbClr val="0070C0"/>
                </a:solidFill>
              </a:rPr>
              <a:t>, el </a:t>
            </a:r>
            <a:r>
              <a:rPr lang="es-CO" u="sng" dirty="0" smtClean="0">
                <a:solidFill>
                  <a:srgbClr val="0070C0"/>
                </a:solidFill>
              </a:rPr>
              <a:t>presente</a:t>
            </a:r>
            <a:r>
              <a:rPr lang="es-CO" dirty="0" smtClean="0">
                <a:solidFill>
                  <a:srgbClr val="0070C0"/>
                </a:solidFill>
              </a:rPr>
              <a:t> y el</a:t>
            </a:r>
            <a:r>
              <a:rPr lang="es-CO" u="sng" dirty="0" smtClean="0">
                <a:solidFill>
                  <a:srgbClr val="0070C0"/>
                </a:solidFill>
              </a:rPr>
              <a:t> futuro</a:t>
            </a:r>
            <a:r>
              <a:rPr lang="es-CO" dirty="0" smtClean="0">
                <a:solidFill>
                  <a:srgbClr val="0070C0"/>
                </a:solidFill>
              </a:rPr>
              <a:t> son todos iguales para Dios.</a:t>
            </a:r>
          </a:p>
          <a:p>
            <a:pPr>
              <a:buNone/>
            </a:pPr>
            <a:r>
              <a:rPr lang="es-CO" dirty="0" smtClean="0"/>
              <a:t>   </a:t>
            </a:r>
          </a:p>
          <a:p>
            <a:pPr algn="ctr">
              <a:buNone/>
            </a:pPr>
            <a:r>
              <a:rPr lang="es-CO" dirty="0" smtClean="0"/>
              <a:t>    El ve los acontecimientos más remotos tanto de la historia del pasado como del futuro muy distante, con una visión tan clara como nosotros vemos lo que sucede diariamente.</a:t>
            </a:r>
          </a:p>
          <a:p>
            <a:pPr algn="ctr">
              <a:buNone/>
            </a:pPr>
            <a:r>
              <a:rPr lang="es-CO" dirty="0" smtClean="0"/>
              <a:t>   </a:t>
            </a:r>
          </a:p>
          <a:p>
            <a:pPr algn="ctr">
              <a:buNone/>
            </a:pPr>
            <a:r>
              <a:rPr lang="es-CO" dirty="0" smtClean="0"/>
              <a:t> No sabemos lo que está delante de nosotros.  Y si lo supiéramos, no contribuiría a nuestro bienestar eterno.</a:t>
            </a:r>
          </a:p>
          <a:p>
            <a:pPr>
              <a:buNone/>
            </a:pPr>
            <a:endParaRPr lang="es-CO" dirty="0" smtClean="0"/>
          </a:p>
          <a:p>
            <a:pPr algn="ctr">
              <a:buNone/>
            </a:pPr>
            <a:r>
              <a:rPr lang="es-CO" dirty="0" smtClean="0"/>
              <a:t>     </a:t>
            </a:r>
            <a:r>
              <a:rPr lang="es-CO" u="sng" dirty="0" smtClean="0">
                <a:solidFill>
                  <a:srgbClr val="0070C0"/>
                </a:solidFill>
              </a:rPr>
              <a:t>Dios nos da una oportunidad para depositar fe y confianza en el gran YO SOY </a:t>
            </a:r>
            <a:r>
              <a:rPr lang="es-CO" dirty="0" smtClean="0">
                <a:solidFill>
                  <a:srgbClr val="FF0000"/>
                </a:solidFill>
              </a:rPr>
              <a:t>(MS 5a, 1895). Extraído del Comentario Bíblico Adventista Tomo 1 pág. 1113.</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a:solidFill>
            <a:schemeClr val="bg1"/>
          </a:solidFill>
        </p:spPr>
        <p:txBody>
          <a:bodyPr>
            <a:normAutofit fontScale="70000" lnSpcReduction="20000"/>
          </a:bodyPr>
          <a:lstStyle/>
          <a:p>
            <a:pPr algn="ctr">
              <a:buNone/>
            </a:pPr>
            <a:r>
              <a:rPr lang="es-CO" dirty="0" smtClean="0"/>
              <a:t>      </a:t>
            </a:r>
            <a:r>
              <a:rPr lang="es-CO" sz="3800" dirty="0" smtClean="0"/>
              <a:t> YO SOY la vid</a:t>
            </a:r>
            <a:r>
              <a:rPr lang="es-CO" sz="2900" dirty="0" smtClean="0"/>
              <a:t> </a:t>
            </a:r>
            <a:r>
              <a:rPr lang="es-CO" sz="3800" b="1" u="sng" dirty="0" smtClean="0"/>
              <a:t>Verdadera</a:t>
            </a:r>
            <a:r>
              <a:rPr lang="es-CO" sz="2900" b="1" dirty="0" smtClean="0"/>
              <a:t>.</a:t>
            </a:r>
            <a:r>
              <a:rPr lang="es-CO" sz="3800" b="1" dirty="0" smtClean="0"/>
              <a:t> </a:t>
            </a:r>
            <a:r>
              <a:rPr lang="es-CO" sz="3800" dirty="0" smtClean="0"/>
              <a:t> Gr. alethinós, (que significa):</a:t>
            </a:r>
            <a:r>
              <a:rPr lang="es-CO" sz="5100" u="sng" dirty="0" smtClean="0"/>
              <a:t>“genuino”</a:t>
            </a:r>
            <a:endParaRPr lang="es-CO" sz="3800" dirty="0" smtClean="0"/>
          </a:p>
          <a:p>
            <a:endParaRPr lang="es-CO" dirty="0" smtClean="0"/>
          </a:p>
          <a:p>
            <a:pPr algn="ctr">
              <a:buNone/>
            </a:pPr>
            <a:r>
              <a:rPr lang="es-CO" dirty="0" smtClean="0"/>
              <a:t>     </a:t>
            </a:r>
            <a:r>
              <a:rPr lang="es-CO" sz="4400" dirty="0" smtClean="0"/>
              <a:t>En el lenguaje simbólico de la Biblia, se había comparado a Israel con una “vid”, o “viña”. </a:t>
            </a:r>
            <a:r>
              <a:rPr lang="es-CO" sz="4400" dirty="0" smtClean="0">
                <a:solidFill>
                  <a:srgbClr val="FF0000"/>
                </a:solidFill>
              </a:rPr>
              <a:t>Isaías: 5:1-7. </a:t>
            </a:r>
          </a:p>
          <a:p>
            <a:pPr>
              <a:buNone/>
            </a:pPr>
            <a:endParaRPr lang="es-CO" sz="4400" dirty="0" smtClean="0"/>
          </a:p>
          <a:p>
            <a:pPr algn="ctr">
              <a:buNone/>
            </a:pPr>
            <a:r>
              <a:rPr lang="es-CO" sz="4400" dirty="0" smtClean="0"/>
              <a:t>    Ahora cantaré por mi amado el cantar de mi amado a </a:t>
            </a:r>
            <a:r>
              <a:rPr lang="es-CO" sz="4400" b="1" u="sng" dirty="0" smtClean="0">
                <a:solidFill>
                  <a:srgbClr val="0070C0"/>
                </a:solidFill>
              </a:rPr>
              <a:t>su viña</a:t>
            </a:r>
            <a:r>
              <a:rPr lang="es-CO" sz="4400" dirty="0" smtClean="0"/>
              <a:t>. Tenía mi amado </a:t>
            </a:r>
            <a:r>
              <a:rPr lang="es-CO" sz="4400" u="sng" dirty="0" smtClean="0">
                <a:solidFill>
                  <a:srgbClr val="0070C0"/>
                </a:solidFill>
              </a:rPr>
              <a:t>una viña</a:t>
            </a:r>
            <a:r>
              <a:rPr lang="es-CO" sz="4400" dirty="0" smtClean="0"/>
              <a:t> en una ladera fértil. </a:t>
            </a:r>
            <a:r>
              <a:rPr lang="es-CO" sz="4400" baseline="30000" dirty="0" smtClean="0"/>
              <a:t>2</a:t>
            </a:r>
            <a:r>
              <a:rPr lang="es-CO" sz="4400" dirty="0" smtClean="0"/>
              <a:t> La había cercado y despedregado y plantado de </a:t>
            </a:r>
            <a:r>
              <a:rPr lang="es-CO" sz="4400" b="1" u="sng" dirty="0" smtClean="0">
                <a:solidFill>
                  <a:srgbClr val="0070C0"/>
                </a:solidFill>
              </a:rPr>
              <a:t>vides</a:t>
            </a:r>
            <a:r>
              <a:rPr lang="es-CO" sz="4400" dirty="0" smtClean="0">
                <a:solidFill>
                  <a:srgbClr val="0070C0"/>
                </a:solidFill>
              </a:rPr>
              <a:t> </a:t>
            </a:r>
            <a:r>
              <a:rPr lang="es-CO" sz="4400" u="sng" dirty="0" smtClean="0">
                <a:solidFill>
                  <a:srgbClr val="0070C0"/>
                </a:solidFill>
              </a:rPr>
              <a:t>escogidas</a:t>
            </a:r>
            <a:r>
              <a:rPr lang="es-CO" sz="4400" dirty="0" smtClean="0"/>
              <a:t>; había edificado en medio de ella una torre, y hecho también en ella un lagar; y esperaba que diese</a:t>
            </a:r>
            <a:r>
              <a:rPr lang="es-CO" sz="4400" b="1" u="sng" dirty="0" smtClean="0">
                <a:solidFill>
                  <a:srgbClr val="0070C0"/>
                </a:solidFill>
              </a:rPr>
              <a:t> uvas</a:t>
            </a:r>
            <a:r>
              <a:rPr lang="es-CO" sz="4400" dirty="0" smtClean="0"/>
              <a:t>, y dio </a:t>
            </a:r>
            <a:r>
              <a:rPr lang="es-CO" sz="4400" b="1" u="sng" dirty="0" smtClean="0">
                <a:solidFill>
                  <a:srgbClr val="0070C0"/>
                </a:solidFill>
              </a:rPr>
              <a:t>uvas silvestres. </a:t>
            </a:r>
            <a:r>
              <a:rPr lang="es-CO" sz="3600" baseline="30000" dirty="0" smtClean="0"/>
              <a:t>3</a:t>
            </a:r>
            <a:r>
              <a:rPr lang="es-CO" sz="3600" dirty="0" smtClean="0"/>
              <a:t> Ahora, pues, vecinos de Jerusalén y varones de Judá, juzgad ahora entre mí y </a:t>
            </a:r>
            <a:r>
              <a:rPr lang="es-CO" sz="3600" b="1" u="sng" dirty="0" smtClean="0">
                <a:solidFill>
                  <a:srgbClr val="0070C0"/>
                </a:solidFill>
              </a:rPr>
              <a:t>mi viña</a:t>
            </a:r>
            <a:r>
              <a:rPr lang="es-CO" sz="3600" dirty="0" smtClean="0"/>
              <a:t>. </a:t>
            </a:r>
            <a:endParaRPr lang="es-CO" sz="4400" b="1" u="sng"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p:spPr>
        <p:txBody>
          <a:bodyPr>
            <a:normAutofit fontScale="92500" lnSpcReduction="20000"/>
          </a:bodyPr>
          <a:lstStyle/>
          <a:p>
            <a:pPr algn="ctr">
              <a:buNone/>
            </a:pPr>
            <a:r>
              <a:rPr lang="es-CO" baseline="30000" dirty="0" smtClean="0"/>
              <a:t>4</a:t>
            </a:r>
            <a:r>
              <a:rPr lang="es-CO" dirty="0" smtClean="0"/>
              <a:t> </a:t>
            </a:r>
            <a:r>
              <a:rPr lang="es-CO" dirty="0" smtClean="0">
                <a:solidFill>
                  <a:srgbClr val="FF0000"/>
                </a:solidFill>
              </a:rPr>
              <a:t>¿Qué más se podía hacer a </a:t>
            </a:r>
            <a:r>
              <a:rPr lang="es-CO" b="1" u="sng" dirty="0" smtClean="0">
                <a:solidFill>
                  <a:srgbClr val="FF0000"/>
                </a:solidFill>
              </a:rPr>
              <a:t>mi viña</a:t>
            </a:r>
            <a:r>
              <a:rPr lang="es-CO" dirty="0" smtClean="0">
                <a:solidFill>
                  <a:srgbClr val="FF0000"/>
                </a:solidFill>
              </a:rPr>
              <a:t>, que yo no haya hecho en ella? ¿Cómo, esperando yo que diese </a:t>
            </a:r>
            <a:r>
              <a:rPr lang="es-CO" u="sng" dirty="0" smtClean="0">
                <a:solidFill>
                  <a:srgbClr val="FF0000"/>
                </a:solidFill>
              </a:rPr>
              <a:t>uvas</a:t>
            </a:r>
            <a:r>
              <a:rPr lang="es-CO" dirty="0" smtClean="0">
                <a:solidFill>
                  <a:srgbClr val="FF0000"/>
                </a:solidFill>
              </a:rPr>
              <a:t>, ha dado </a:t>
            </a:r>
            <a:r>
              <a:rPr lang="es-CO" u="sng" dirty="0" smtClean="0">
                <a:solidFill>
                  <a:srgbClr val="FF0000"/>
                </a:solidFill>
              </a:rPr>
              <a:t>uvas silvestres</a:t>
            </a:r>
            <a:r>
              <a:rPr lang="es-CO" dirty="0" smtClean="0">
                <a:solidFill>
                  <a:srgbClr val="FF0000"/>
                </a:solidFill>
              </a:rPr>
              <a:t>?    </a:t>
            </a:r>
          </a:p>
          <a:p>
            <a:pPr algn="ctr">
              <a:buNone/>
            </a:pPr>
            <a:r>
              <a:rPr lang="es-CO" dirty="0" smtClean="0"/>
              <a:t> </a:t>
            </a:r>
          </a:p>
          <a:p>
            <a:pPr algn="ctr">
              <a:buNone/>
            </a:pPr>
            <a:r>
              <a:rPr lang="es-CO" baseline="30000" dirty="0" smtClean="0"/>
              <a:t>   5</a:t>
            </a:r>
            <a:r>
              <a:rPr lang="es-CO" dirty="0" smtClean="0"/>
              <a:t> Os mostraré, pues, ahora lo que haré yo a </a:t>
            </a:r>
            <a:r>
              <a:rPr lang="es-CO" dirty="0" smtClean="0">
                <a:solidFill>
                  <a:srgbClr val="0070C0"/>
                </a:solidFill>
              </a:rPr>
              <a:t>mi viña</a:t>
            </a:r>
            <a:r>
              <a:rPr lang="es-CO" dirty="0" smtClean="0"/>
              <a:t>: Le quitaré su vallado, y será consumida; aportillaré su cerca, y será hollada. </a:t>
            </a:r>
            <a:r>
              <a:rPr lang="es-CO" baseline="30000" dirty="0" smtClean="0"/>
              <a:t>6</a:t>
            </a:r>
            <a:r>
              <a:rPr lang="es-CO" dirty="0" smtClean="0"/>
              <a:t> Haré que quede desierta; no será podada ni cavada, y crecerán el cardo y los espinos; y aun a las nubes mandaré que no derramen lluvia sobre ella. </a:t>
            </a:r>
          </a:p>
          <a:p>
            <a:pPr>
              <a:buNone/>
            </a:pPr>
            <a:endParaRPr lang="es-CO" baseline="30000" dirty="0" smtClean="0"/>
          </a:p>
          <a:p>
            <a:pPr algn="ctr">
              <a:buNone/>
            </a:pPr>
            <a:r>
              <a:rPr lang="es-CO" baseline="30000" dirty="0" smtClean="0"/>
              <a:t>  7</a:t>
            </a:r>
            <a:r>
              <a:rPr lang="es-CO" dirty="0" smtClean="0"/>
              <a:t> Ciertamente </a:t>
            </a:r>
            <a:r>
              <a:rPr lang="es-CO" b="1" u="sng" dirty="0" smtClean="0">
                <a:solidFill>
                  <a:srgbClr val="0070C0"/>
                </a:solidFill>
              </a:rPr>
              <a:t>la viña de Jehová de los ejércitos es la casa de Israel</a:t>
            </a:r>
            <a:r>
              <a:rPr lang="es-CO" dirty="0" smtClean="0"/>
              <a:t>, y los </a:t>
            </a:r>
            <a:r>
              <a:rPr lang="es-CO" u="sng" dirty="0" smtClean="0">
                <a:solidFill>
                  <a:srgbClr val="0070C0"/>
                </a:solidFill>
              </a:rPr>
              <a:t>hombres de Judá planta deliciosa suya</a:t>
            </a:r>
            <a:r>
              <a:rPr lang="es-CO" dirty="0" smtClean="0"/>
              <a:t>. Esperaba juicio, y he aquí vileza; justicia, y he aquí clamor.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9144000" cy="6552728"/>
          </a:xfrm>
          <a:solidFill>
            <a:schemeClr val="bg1"/>
          </a:solidFill>
        </p:spPr>
        <p:txBody>
          <a:bodyPr>
            <a:normAutofit fontScale="70000" lnSpcReduction="20000"/>
          </a:bodyPr>
          <a:lstStyle/>
          <a:p>
            <a:pPr algn="ctr">
              <a:buNone/>
            </a:pPr>
            <a:r>
              <a:rPr lang="es-CO" dirty="0" smtClean="0"/>
              <a:t>   </a:t>
            </a:r>
            <a:r>
              <a:rPr lang="es-CO" sz="4400" b="1" dirty="0" smtClean="0">
                <a:solidFill>
                  <a:srgbClr val="FF0000"/>
                </a:solidFill>
              </a:rPr>
              <a:t> ¿Qué significan estos símbolos?</a:t>
            </a:r>
          </a:p>
          <a:p>
            <a:pPr>
              <a:buNone/>
            </a:pPr>
            <a:r>
              <a:rPr lang="es-CO" b="1" dirty="0" smtClean="0"/>
              <a:t>     Mi “</a:t>
            </a:r>
            <a:r>
              <a:rPr lang="es-CO" sz="3600" b="1" dirty="0" smtClean="0"/>
              <a:t>amado</a:t>
            </a:r>
            <a:r>
              <a:rPr lang="es-CO" b="1" dirty="0" smtClean="0"/>
              <a:t>”, </a:t>
            </a:r>
            <a:r>
              <a:rPr lang="es-CO" dirty="0" smtClean="0"/>
              <a:t> era Dios, El dueño de la viña, </a:t>
            </a:r>
          </a:p>
          <a:p>
            <a:pPr>
              <a:buNone/>
            </a:pPr>
            <a:r>
              <a:rPr lang="es-CO" dirty="0" smtClean="0"/>
              <a:t>    </a:t>
            </a:r>
          </a:p>
          <a:p>
            <a:pPr>
              <a:buNone/>
            </a:pPr>
            <a:r>
              <a:rPr lang="es-CO" dirty="0" smtClean="0"/>
              <a:t>     La “</a:t>
            </a:r>
            <a:r>
              <a:rPr lang="es-CO" sz="3600" b="1" dirty="0" smtClean="0"/>
              <a:t>viña”,</a:t>
            </a:r>
            <a:r>
              <a:rPr lang="es-CO" dirty="0" smtClean="0"/>
              <a:t> era la nación de Israel. </a:t>
            </a:r>
          </a:p>
          <a:p>
            <a:pPr>
              <a:buNone/>
            </a:pPr>
            <a:r>
              <a:rPr lang="es-CO" dirty="0" smtClean="0"/>
              <a:t>     </a:t>
            </a:r>
          </a:p>
          <a:p>
            <a:pPr>
              <a:buNone/>
            </a:pPr>
            <a:r>
              <a:rPr lang="es-CO" dirty="0" smtClean="0"/>
              <a:t>      La “</a:t>
            </a:r>
            <a:r>
              <a:rPr lang="es-CO" sz="3600" b="1" dirty="0" smtClean="0"/>
              <a:t>ladera fértil</a:t>
            </a:r>
            <a:r>
              <a:rPr lang="es-CO" dirty="0" smtClean="0"/>
              <a:t>” era la tierra de Canaán; en forma particular,  se refiere a Jerusalén.</a:t>
            </a:r>
          </a:p>
          <a:p>
            <a:pPr>
              <a:buNone/>
            </a:pPr>
            <a:r>
              <a:rPr lang="es-CO" dirty="0" smtClean="0"/>
              <a:t>     </a:t>
            </a:r>
          </a:p>
          <a:p>
            <a:pPr>
              <a:buNone/>
            </a:pPr>
            <a:r>
              <a:rPr lang="es-CO" dirty="0" smtClean="0"/>
              <a:t>      La “</a:t>
            </a:r>
            <a:r>
              <a:rPr lang="es-CO" sz="3600" b="1" dirty="0" smtClean="0"/>
              <a:t>cerca</a:t>
            </a:r>
            <a:r>
              <a:rPr lang="es-CO" dirty="0" smtClean="0"/>
              <a:t>”, representa la </a:t>
            </a:r>
            <a:r>
              <a:rPr lang="es-CO" sz="3600" dirty="0" smtClean="0">
                <a:solidFill>
                  <a:srgbClr val="0070C0"/>
                </a:solidFill>
              </a:rPr>
              <a:t>Ley de Dios y los mensajes </a:t>
            </a:r>
            <a:r>
              <a:rPr lang="es-CO" dirty="0" smtClean="0"/>
              <a:t>que el Señor envió por medio de sus profetas que los preservaba del mal.</a:t>
            </a:r>
          </a:p>
          <a:p>
            <a:pPr>
              <a:buNone/>
            </a:pPr>
            <a:r>
              <a:rPr lang="es-CO" dirty="0" smtClean="0"/>
              <a:t>     </a:t>
            </a:r>
          </a:p>
          <a:p>
            <a:pPr>
              <a:buNone/>
            </a:pPr>
            <a:r>
              <a:rPr lang="es-CO" dirty="0" smtClean="0"/>
              <a:t>      Las “</a:t>
            </a:r>
            <a:r>
              <a:rPr lang="es-CO" sz="3500" b="1" dirty="0" smtClean="0"/>
              <a:t>piedras quitadas”,</a:t>
            </a:r>
            <a:r>
              <a:rPr lang="es-CO" dirty="0" smtClean="0"/>
              <a:t> representan a los pueblos autóctonos del país, con su religión idolátrica y sus costumbres impías.</a:t>
            </a:r>
          </a:p>
          <a:p>
            <a:pPr>
              <a:buNone/>
            </a:pPr>
            <a:r>
              <a:rPr lang="es-CO" dirty="0" smtClean="0"/>
              <a:t>     </a:t>
            </a:r>
          </a:p>
          <a:p>
            <a:pPr>
              <a:buNone/>
            </a:pPr>
            <a:r>
              <a:rPr lang="es-CO" dirty="0" smtClean="0"/>
              <a:t>     La “</a:t>
            </a:r>
            <a:r>
              <a:rPr lang="es-CO" sz="3300" b="1" dirty="0" smtClean="0"/>
              <a:t>torre”</a:t>
            </a:r>
            <a:r>
              <a:rPr lang="es-CO" dirty="0" smtClean="0"/>
              <a:t> representa el templo (DTG 547). </a:t>
            </a:r>
          </a:p>
          <a:p>
            <a:pPr>
              <a:buNone/>
            </a:pPr>
            <a:r>
              <a:rPr lang="es-CO" b="1" dirty="0" smtClean="0"/>
              <a:t>     </a:t>
            </a:r>
          </a:p>
          <a:p>
            <a:pPr>
              <a:buNone/>
            </a:pPr>
            <a:r>
              <a:rPr lang="es-CO" b="1" dirty="0" smtClean="0"/>
              <a:t>      Las “Vides escogidas”, r</a:t>
            </a:r>
            <a:r>
              <a:rPr lang="es-CO" dirty="0" smtClean="0"/>
              <a:t>epresentan al pueblo de Israel, cuidadosamente escogido por Dios mismo.</a:t>
            </a:r>
          </a:p>
          <a:p>
            <a:pPr>
              <a:buNone/>
            </a:pPr>
            <a:r>
              <a:rPr lang="es-CO" b="1"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3">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p:cTn id="49"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3">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grpId="0" nodeType="clickEffect">
                                  <p:stCondLst>
                                    <p:cond delay="0"/>
                                  </p:stCondLst>
                                  <p:childTnLst>
                                    <p:set>
                                      <p:cBhvr>
                                        <p:cTn id="55" dur="1" fill="hold">
                                          <p:stCondLst>
                                            <p:cond delay="0"/>
                                          </p:stCondLst>
                                        </p:cTn>
                                        <p:tgtEl>
                                          <p:spTgt spid="3">
                                            <p:txEl>
                                              <p:pRg st="11" end="11"/>
                                            </p:txEl>
                                          </p:spTgt>
                                        </p:tgtEl>
                                        <p:attrNameLst>
                                          <p:attrName>style.visibility</p:attrName>
                                        </p:attrNameLst>
                                      </p:cBhvr>
                                      <p:to>
                                        <p:strVal val="visible"/>
                                      </p:to>
                                    </p:set>
                                    <p:anim calcmode="lin" valueType="num">
                                      <p:cBhvr>
                                        <p:cTn id="56"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58" dur="500"/>
                                        <p:tgtEl>
                                          <p:spTgt spid="3">
                                            <p:txEl>
                                              <p:pRg st="11" end="1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anim calcmode="lin" valueType="num">
                                      <p:cBhvr>
                                        <p:cTn id="63"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65"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381328"/>
          </a:xfrm>
          <a:solidFill>
            <a:schemeClr val="bg1"/>
          </a:solidFill>
        </p:spPr>
        <p:txBody>
          <a:bodyPr>
            <a:normAutofit fontScale="85000" lnSpcReduction="20000"/>
          </a:bodyPr>
          <a:lstStyle/>
          <a:p>
            <a:pPr>
              <a:buNone/>
            </a:pPr>
            <a:r>
              <a:rPr lang="es-CO" b="1" dirty="0" smtClean="0"/>
              <a:t>      </a:t>
            </a:r>
            <a:r>
              <a:rPr lang="es-CO" dirty="0" smtClean="0"/>
              <a:t>El  “</a:t>
            </a:r>
            <a:r>
              <a:rPr lang="es-CO" b="1" dirty="0" smtClean="0"/>
              <a:t>lagar”, </a:t>
            </a:r>
            <a:r>
              <a:rPr lang="es-CO" dirty="0" smtClean="0"/>
              <a:t>puede interpretarse que se refiere a instituciones como las </a:t>
            </a:r>
            <a:r>
              <a:rPr lang="es-CO" u="sng" dirty="0" smtClean="0">
                <a:solidFill>
                  <a:srgbClr val="0070C0"/>
                </a:solidFill>
              </a:rPr>
              <a:t>escuelas de los profetas, medios dispuestos por Dios para inculcar virtudes tales como rectitud, justicia, honradez y pureza. </a:t>
            </a:r>
          </a:p>
          <a:p>
            <a:pPr>
              <a:buNone/>
            </a:pPr>
            <a:r>
              <a:rPr lang="es-CO" dirty="0" smtClean="0"/>
              <a:t>         </a:t>
            </a:r>
          </a:p>
          <a:p>
            <a:pPr>
              <a:buNone/>
            </a:pPr>
            <a:r>
              <a:rPr lang="es-CO" b="1" dirty="0" smtClean="0"/>
              <a:t>     “Uvas”. </a:t>
            </a:r>
            <a:r>
              <a:rPr lang="es-CO" dirty="0" smtClean="0"/>
              <a:t> Se plantó la viña con el propósito de que diera fruto; </a:t>
            </a:r>
            <a:r>
              <a:rPr lang="es-CO" u="sng" dirty="0" smtClean="0">
                <a:solidFill>
                  <a:srgbClr val="0070C0"/>
                </a:solidFill>
              </a:rPr>
              <a:t>Las uvas representan el fruto del carácter, reflejo del carácter divino que Israel había de exhibir ante el mundo. </a:t>
            </a:r>
          </a:p>
          <a:p>
            <a:pPr>
              <a:buNone/>
            </a:pPr>
            <a:r>
              <a:rPr lang="es-CO" dirty="0" smtClean="0"/>
              <a:t>         </a:t>
            </a:r>
          </a:p>
          <a:p>
            <a:pPr>
              <a:buNone/>
            </a:pPr>
            <a:r>
              <a:rPr lang="es-CO" b="1" dirty="0" smtClean="0"/>
              <a:t>     “Uvas silvestres”. </a:t>
            </a:r>
            <a:r>
              <a:rPr lang="es-CO" dirty="0" smtClean="0"/>
              <a:t>En vez de producir los frutos del Espíritu, Israel produjo los frutos de la carne </a:t>
            </a:r>
            <a:r>
              <a:rPr lang="es-CO" dirty="0" smtClean="0">
                <a:solidFill>
                  <a:srgbClr val="FF0000"/>
                </a:solidFill>
              </a:rPr>
              <a:t>(Gal: 5:19-23).</a:t>
            </a:r>
            <a:r>
              <a:rPr lang="es-CO" dirty="0" smtClean="0"/>
              <a:t> </a:t>
            </a:r>
            <a:r>
              <a:rPr lang="es-CO" u="sng" dirty="0" smtClean="0">
                <a:solidFill>
                  <a:srgbClr val="0070C0"/>
                </a:solidFill>
              </a:rPr>
              <a:t>Acciones crueles e injustas, fraude y engaño, intemperancia e inmoralidad, menosprecio de los derechos de los pobres y oprimidos, el aprovecharse de viudas y huérfanos</a:t>
            </a:r>
            <a:r>
              <a:rPr lang="es-CO" dirty="0" smtClean="0"/>
              <a:t>, tales eran los males que los profetas constantemente reprendían; estas son las “uvas silvestres” que se mencionan aquí.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059016" cy="4032447"/>
          </a:xfrm>
          <a:solidFill>
            <a:schemeClr val="accent6">
              <a:lumMod val="20000"/>
              <a:lumOff val="80000"/>
            </a:schemeClr>
          </a:solidFill>
        </p:spPr>
        <p:txBody>
          <a:bodyPr>
            <a:normAutofit fontScale="92500"/>
          </a:bodyPr>
          <a:lstStyle/>
          <a:p>
            <a:pPr algn="ctr">
              <a:buNone/>
            </a:pPr>
            <a:r>
              <a:rPr lang="es-CO" dirty="0" smtClean="0"/>
              <a:t>    </a:t>
            </a:r>
            <a:r>
              <a:rPr lang="es-CO" sz="3900" dirty="0" smtClean="0"/>
              <a:t>Una vid de oro adornaba la entrada al templo de Herodes (ver Mishnah Middoth 3. 8), y figuras de hojas de la vid o de racimos de uvas aparecían en monedas y en adornos arquitectónicos. </a:t>
            </a:r>
          </a:p>
          <a:p>
            <a:pPr>
              <a:buNone/>
            </a:pPr>
            <a:endParaRPr lang="es-CO" dirty="0" smtClean="0"/>
          </a:p>
          <a:p>
            <a:pPr>
              <a:buNone/>
            </a:pPr>
            <a:endParaRPr lang="es-CO" dirty="0"/>
          </a:p>
        </p:txBody>
      </p:sp>
      <p:pic>
        <p:nvPicPr>
          <p:cNvPr id="13314" name="Picture 2" descr="http://t1.gstatic.com/images?q=tbn:ANd9GcTnNmARFu9024KT3OU6SktDn_oM-gynz4n81jytptBpCTgD2CbCEg"/>
          <p:cNvPicPr>
            <a:picLocks noChangeAspect="1" noChangeArrowheads="1"/>
          </p:cNvPicPr>
          <p:nvPr/>
        </p:nvPicPr>
        <p:blipFill>
          <a:blip r:embed="rId2" cstate="print"/>
          <a:srcRect/>
          <a:stretch>
            <a:fillRect/>
          </a:stretch>
        </p:blipFill>
        <p:spPr bwMode="auto">
          <a:xfrm>
            <a:off x="6732240" y="332656"/>
            <a:ext cx="2411760" cy="3312368"/>
          </a:xfrm>
          <a:prstGeom prst="rect">
            <a:avLst/>
          </a:prstGeom>
          <a:noFill/>
        </p:spPr>
      </p:pic>
      <p:sp>
        <p:nvSpPr>
          <p:cNvPr id="5" name="4 Rectángulo"/>
          <p:cNvSpPr/>
          <p:nvPr/>
        </p:nvSpPr>
        <p:spPr>
          <a:xfrm>
            <a:off x="0" y="4941168"/>
            <a:ext cx="9144000" cy="2062103"/>
          </a:xfrm>
          <a:prstGeom prst="rect">
            <a:avLst/>
          </a:prstGeom>
          <a:solidFill>
            <a:schemeClr val="accent1">
              <a:lumMod val="20000"/>
              <a:lumOff val="80000"/>
            </a:schemeClr>
          </a:solidFill>
        </p:spPr>
        <p:txBody>
          <a:bodyPr wrap="square">
            <a:spAutoFit/>
          </a:bodyPr>
          <a:lstStyle/>
          <a:p>
            <a:pPr algn="ctr"/>
            <a:r>
              <a:rPr lang="es-CO" sz="3200" dirty="0" smtClean="0"/>
              <a:t>Este hecho refleja un acto de idolatría en el pueblo que Dios deseaba que fuera un ejemplo para todo el mundo, manteniendo una conexión viva con la vid, que simbolizada al Dios vivo.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rgbClr val="FFFF00"/>
          </a:solidFill>
        </p:spPr>
        <p:txBody>
          <a:bodyPr>
            <a:normAutofit fontScale="85000" lnSpcReduction="20000"/>
          </a:bodyPr>
          <a:lstStyle/>
          <a:p>
            <a:pPr algn="ctr">
              <a:buNone/>
            </a:pPr>
            <a:r>
              <a:rPr lang="es-CO" dirty="0" smtClean="0"/>
              <a:t>    Los judíos dependían de su conexión con la vid de Israel para su salvación.  Pero Israel había demostrado ser desleal a sus oportunidades espirituales y había rechazado a Jesús, su verdadero rey. </a:t>
            </a:r>
          </a:p>
          <a:p>
            <a:pPr algn="ctr">
              <a:buNone/>
            </a:pPr>
            <a:endParaRPr lang="es-CO" dirty="0" smtClean="0"/>
          </a:p>
          <a:p>
            <a:pPr algn="ctr">
              <a:buNone/>
            </a:pPr>
            <a:r>
              <a:rPr lang="es-CO" dirty="0" smtClean="0"/>
              <a:t>    En </a:t>
            </a:r>
            <a:r>
              <a:rPr lang="es-CO" dirty="0" smtClean="0">
                <a:solidFill>
                  <a:srgbClr val="FF0000"/>
                </a:solidFill>
              </a:rPr>
              <a:t>1 Samuel 8:1-22 </a:t>
            </a:r>
            <a:r>
              <a:rPr lang="es-CO" dirty="0" smtClean="0"/>
              <a:t>Registra la Biblia el momento cuando los “ancianos de Israel se reunieron, y fueron a ver a Samuel en Ramá, y le dijeron….</a:t>
            </a:r>
            <a:r>
              <a:rPr lang="es-CO" u="sng" dirty="0" smtClean="0">
                <a:solidFill>
                  <a:srgbClr val="0070C0"/>
                </a:solidFill>
              </a:rPr>
              <a:t>Por tanto constitúyenos un rey que nos gobierne, como todas las naciones</a:t>
            </a:r>
            <a:r>
              <a:rPr lang="es-CO" dirty="0" smtClean="0"/>
              <a:t>”. (Note que los israelitas querían imitar a las naciones que no adoraban al verdadero Dios).    </a:t>
            </a:r>
          </a:p>
          <a:p>
            <a:pPr>
              <a:buNone/>
            </a:pPr>
            <a:r>
              <a:rPr lang="es-CO" dirty="0" smtClean="0"/>
              <a:t>    </a:t>
            </a:r>
          </a:p>
          <a:p>
            <a:pPr algn="ctr">
              <a:buNone/>
            </a:pPr>
            <a:r>
              <a:rPr lang="es-CO" dirty="0" smtClean="0"/>
              <a:t>      Y descontentó á Samuel esta palabra que dijeron: </a:t>
            </a:r>
            <a:r>
              <a:rPr lang="es-CO" b="1" dirty="0" smtClean="0"/>
              <a:t>Danos rey que nos juzgue.</a:t>
            </a:r>
            <a:r>
              <a:rPr lang="es-CO" dirty="0" smtClean="0"/>
              <a:t> Y dijo Jehová á Samuel: “</a:t>
            </a:r>
            <a:r>
              <a:rPr lang="es-CO" b="1" u="sng" dirty="0" smtClean="0">
                <a:solidFill>
                  <a:srgbClr val="0070C0"/>
                </a:solidFill>
              </a:rPr>
              <a:t>Oye la voz del pueblo en todo lo que te dijeren: porque no te han desechado á ti, sino á mí me han desechado, para que no reine sobre ellos”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834880" cy="6192688"/>
          </a:xfrm>
        </p:spPr>
        <p:txBody>
          <a:bodyPr>
            <a:normAutofit fontScale="92500"/>
          </a:bodyPr>
          <a:lstStyle/>
          <a:p>
            <a:pPr algn="ctr">
              <a:buNone/>
            </a:pPr>
            <a:r>
              <a:rPr lang="es-CO" dirty="0" smtClean="0"/>
              <a:t>     </a:t>
            </a:r>
            <a:r>
              <a:rPr lang="es-CO" sz="4400" dirty="0" smtClean="0"/>
              <a:t>Ahora Jesús se presentaba como la vid verdadera.  </a:t>
            </a:r>
          </a:p>
          <a:p>
            <a:pPr algn="ctr">
              <a:buNone/>
            </a:pPr>
            <a:endParaRPr lang="es-CO" sz="4400" dirty="0" smtClean="0"/>
          </a:p>
          <a:p>
            <a:pPr algn="ctr">
              <a:buNone/>
            </a:pPr>
            <a:r>
              <a:rPr lang="es-CO" sz="4400" dirty="0" smtClean="0"/>
              <a:t>Los hombres podrían salvarse únicamente mediante una conexión vital con él. </a:t>
            </a:r>
          </a:p>
          <a:p>
            <a:pPr>
              <a:buNone/>
            </a:pPr>
            <a:endParaRPr lang="es-CO" dirty="0" smtClean="0"/>
          </a:p>
        </p:txBody>
      </p:sp>
      <p:pic>
        <p:nvPicPr>
          <p:cNvPr id="1026" name="Picture 2" descr="http://t0.gstatic.com/images?q=tbn:ANd9GcRmnlWuP4oVe9nPOQSKd7joEkae8YT2KUcwtjSGbtRPaJyDS83t"/>
          <p:cNvPicPr>
            <a:picLocks noChangeAspect="1" noChangeArrowheads="1"/>
          </p:cNvPicPr>
          <p:nvPr/>
        </p:nvPicPr>
        <p:blipFill>
          <a:blip r:embed="rId2" cstate="print"/>
          <a:srcRect/>
          <a:stretch>
            <a:fillRect/>
          </a:stretch>
        </p:blipFill>
        <p:spPr bwMode="auto">
          <a:xfrm>
            <a:off x="5580112" y="332656"/>
            <a:ext cx="3240360" cy="2305744"/>
          </a:xfrm>
          <a:prstGeom prst="rect">
            <a:avLst/>
          </a:prstGeom>
          <a:noFill/>
        </p:spPr>
      </p:pic>
      <p:pic>
        <p:nvPicPr>
          <p:cNvPr id="1028" name="Picture 4" descr="http://t2.gstatic.com/images?q=tbn:ANd9GcRaIbj_opqtFKV4NBe7ODLVqAUXsxlRup5UEzSXeWzwu_1udzCv"/>
          <p:cNvPicPr>
            <a:picLocks noChangeAspect="1" noChangeArrowheads="1"/>
          </p:cNvPicPr>
          <p:nvPr/>
        </p:nvPicPr>
        <p:blipFill>
          <a:blip r:embed="rId3" cstate="print"/>
          <a:srcRect/>
          <a:stretch>
            <a:fillRect/>
          </a:stretch>
        </p:blipFill>
        <p:spPr bwMode="auto">
          <a:xfrm>
            <a:off x="5724128" y="2708920"/>
            <a:ext cx="3150096" cy="2592288"/>
          </a:xfrm>
          <a:prstGeom prst="rect">
            <a:avLst/>
          </a:prstGeom>
          <a:noFill/>
        </p:spPr>
      </p:pic>
      <p:sp>
        <p:nvSpPr>
          <p:cNvPr id="6" name="5 Rectángulo"/>
          <p:cNvSpPr/>
          <p:nvPr/>
        </p:nvSpPr>
        <p:spPr>
          <a:xfrm>
            <a:off x="5508104" y="5301208"/>
            <a:ext cx="3384376" cy="1569660"/>
          </a:xfrm>
          <a:prstGeom prst="rect">
            <a:avLst/>
          </a:prstGeom>
        </p:spPr>
        <p:txBody>
          <a:bodyPr wrap="square">
            <a:spAutoFit/>
          </a:bodyPr>
          <a:lstStyle/>
          <a:p>
            <a:pPr algn="ctr"/>
            <a:r>
              <a:rPr lang="es-CO" sz="2400" b="1" dirty="0" smtClean="0">
                <a:solidFill>
                  <a:srgbClr val="FF0000"/>
                </a:solidFill>
              </a:rPr>
              <a:t>Mediante la meditación, la oración y la obediencia a sus Mandamientos.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strVal val="#ppt_w*0.70"/>
                                          </p:val>
                                        </p:tav>
                                        <p:tav tm="100000">
                                          <p:val>
                                            <p:strVal val="#ppt_w"/>
                                          </p:val>
                                        </p:tav>
                                      </p:tavLst>
                                    </p:anim>
                                    <p:anim calcmode="lin" valueType="num">
                                      <p:cBhvr>
                                        <p:cTn id="8" dur="1000" fill="hold"/>
                                        <p:tgtEl>
                                          <p:spTgt spid="1028"/>
                                        </p:tgtEl>
                                        <p:attrNameLst>
                                          <p:attrName>ppt_h</p:attrName>
                                        </p:attrNameLst>
                                      </p:cBhvr>
                                      <p:tavLst>
                                        <p:tav tm="0">
                                          <p:val>
                                            <p:strVal val="#ppt_h"/>
                                          </p:val>
                                        </p:tav>
                                        <p:tav tm="100000">
                                          <p:val>
                                            <p:strVal val="#ppt_h"/>
                                          </p:val>
                                        </p:tav>
                                      </p:tavLst>
                                    </p:anim>
                                    <p:animEffect transition="in" filter="fade">
                                      <p:cBhvr>
                                        <p:cTn id="9" dur="1000"/>
                                        <p:tgtEl>
                                          <p:spTgt spid="1028"/>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to="" calcmode="lin" valueType="num">
                                      <p:cBhvr>
                                        <p:cTn id="14" dur="1" fill="hold"/>
                                        <p:tgtEl>
                                          <p:spTgt spid="3">
                                            <p:txEl>
                                              <p:pRg st="2" end="2"/>
                                            </p:txEl>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p:cTn id="19"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65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algn="ctr">
              <a:buNone/>
            </a:pPr>
            <a:r>
              <a:rPr lang="es-CO" dirty="0" smtClean="0"/>
              <a:t>    </a:t>
            </a:r>
          </a:p>
          <a:p>
            <a:pPr algn="ctr">
              <a:buNone/>
            </a:pPr>
            <a:r>
              <a:rPr lang="es-CO" dirty="0" smtClean="0"/>
              <a:t>   (Esto explica, el porqué Jesús utilizó el jugo de la vid como símbolo de su sangre , para ser utilizado en la Santa Sena).</a:t>
            </a:r>
          </a:p>
          <a:p>
            <a:pPr algn="ctr">
              <a:buNone/>
            </a:pPr>
            <a:endParaRPr lang="es-CO" dirty="0" smtClean="0"/>
          </a:p>
          <a:p>
            <a:pPr algn="ctr">
              <a:buNone/>
            </a:pPr>
            <a:r>
              <a:rPr lang="es-CO" b="1" dirty="0" smtClean="0">
                <a:solidFill>
                  <a:srgbClr val="002060"/>
                </a:solidFill>
                <a:latin typeface="Harlow Solid Italic" pitchFamily="82" charset="0"/>
              </a:rPr>
              <a:t>Lea 1Corintios 11:25,26. </a:t>
            </a:r>
          </a:p>
          <a:p>
            <a:pPr algn="ctr">
              <a:buNone/>
            </a:pPr>
            <a:endParaRPr lang="es-CO" dirty="0" smtClean="0"/>
          </a:p>
          <a:p>
            <a:pPr algn="ctr">
              <a:buNone/>
            </a:pPr>
            <a:r>
              <a:rPr lang="es-CO" dirty="0" smtClean="0"/>
              <a:t>  Por tanto, siempre que usted vea una vid, se coma una uva, o se tome un vasito del jugo dela vid, acuérdese de Jesús quien dijo: “YO SOY la vid verdadera”, y no pierda la conexión con Él.</a:t>
            </a: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5688632" cy="3600400"/>
          </a:xfrm>
        </p:spPr>
        <p:txBody>
          <a:bodyPr>
            <a:normAutofit/>
          </a:bodyPr>
          <a:lstStyle/>
          <a:p>
            <a:pPr algn="ctr">
              <a:buNone/>
            </a:pPr>
            <a:r>
              <a:rPr lang="es-CO" b="1" dirty="0" smtClean="0"/>
              <a:t>   </a:t>
            </a:r>
            <a:r>
              <a:rPr lang="es-CO" sz="4000" b="1" dirty="0" smtClean="0"/>
              <a:t> </a:t>
            </a:r>
            <a:r>
              <a:rPr lang="es-CO" sz="4000" b="1" u="sng" dirty="0" smtClean="0"/>
              <a:t>Mi Padre es el Labrador</a:t>
            </a:r>
            <a:r>
              <a:rPr lang="es-CO" sz="3600" b="1" dirty="0" smtClean="0"/>
              <a:t>.</a:t>
            </a:r>
            <a:endParaRPr lang="es-CO" sz="4400" b="1" dirty="0" smtClean="0"/>
          </a:p>
          <a:p>
            <a:pPr algn="ctr">
              <a:buNone/>
            </a:pPr>
            <a:r>
              <a:rPr lang="es-CO" sz="4000" dirty="0" smtClean="0"/>
              <a:t>Gr. georgós, que significa: “trabajador del suelo”. En este caso, un viñador.</a:t>
            </a:r>
          </a:p>
        </p:txBody>
      </p:sp>
      <p:pic>
        <p:nvPicPr>
          <p:cNvPr id="13314" name="Picture 2" descr="http://t3.gstatic.com/images?q=tbn:ANd9GcSkBXs0GylxE21af2SD9E4cJ2aZYdbXD0NuKM-DijKyZgK4yJdE"/>
          <p:cNvPicPr>
            <a:picLocks noChangeAspect="1" noChangeArrowheads="1"/>
          </p:cNvPicPr>
          <p:nvPr/>
        </p:nvPicPr>
        <p:blipFill>
          <a:blip r:embed="rId2" cstate="print"/>
          <a:srcRect/>
          <a:stretch>
            <a:fillRect/>
          </a:stretch>
        </p:blipFill>
        <p:spPr bwMode="auto">
          <a:xfrm>
            <a:off x="6084168" y="260648"/>
            <a:ext cx="2808312" cy="3816424"/>
          </a:xfrm>
          <a:prstGeom prst="rect">
            <a:avLst/>
          </a:prstGeom>
          <a:noFill/>
        </p:spPr>
      </p:pic>
      <p:sp>
        <p:nvSpPr>
          <p:cNvPr id="5" name="4 Rectángulo"/>
          <p:cNvSpPr/>
          <p:nvPr/>
        </p:nvSpPr>
        <p:spPr>
          <a:xfrm>
            <a:off x="467544" y="4005064"/>
            <a:ext cx="4572693" cy="369332"/>
          </a:xfrm>
          <a:prstGeom prst="rect">
            <a:avLst/>
          </a:prstGeom>
        </p:spPr>
        <p:txBody>
          <a:bodyPr wrap="square">
            <a:spAutoFit/>
          </a:bodyPr>
          <a:lstStyle/>
          <a:p>
            <a:r>
              <a:rPr lang="es-CO" dirty="0" smtClean="0"/>
              <a:t> </a:t>
            </a:r>
            <a:endParaRPr lang="es-CO" dirty="0"/>
          </a:p>
        </p:txBody>
      </p:sp>
      <p:sp>
        <p:nvSpPr>
          <p:cNvPr id="8" name="7 Rectángulo"/>
          <p:cNvSpPr/>
          <p:nvPr/>
        </p:nvSpPr>
        <p:spPr>
          <a:xfrm>
            <a:off x="539552" y="4581129"/>
            <a:ext cx="8352928" cy="2062103"/>
          </a:xfrm>
          <a:prstGeom prst="rect">
            <a:avLst/>
          </a:prstGeom>
          <a:solidFill>
            <a:schemeClr val="accent1">
              <a:lumMod val="20000"/>
              <a:lumOff val="80000"/>
            </a:schemeClr>
          </a:solidFill>
        </p:spPr>
        <p:txBody>
          <a:bodyPr wrap="square">
            <a:spAutoFit/>
          </a:bodyPr>
          <a:lstStyle/>
          <a:p>
            <a:pPr algn="ctr"/>
            <a:r>
              <a:rPr lang="es-CO" sz="3200" dirty="0" smtClean="0">
                <a:solidFill>
                  <a:srgbClr val="FF0000"/>
                </a:solidFill>
              </a:rPr>
              <a:t>2 Tim.2:6. </a:t>
            </a:r>
            <a:r>
              <a:rPr lang="es-CO" sz="3200" dirty="0" smtClean="0"/>
              <a:t>”El labrador, para participar de los frutos, </a:t>
            </a:r>
            <a:r>
              <a:rPr lang="es-CO" sz="3200" u="sng" dirty="0" smtClean="0"/>
              <a:t>debe trabajar primero</a:t>
            </a:r>
            <a:r>
              <a:rPr lang="es-CO" sz="3200" dirty="0" smtClean="0"/>
              <a:t>”. La versión R. Valera 1990 dice: “El labrador que se esfuerza </a:t>
            </a:r>
            <a:r>
              <a:rPr lang="es-CO" sz="3200" u="sng" dirty="0" smtClean="0"/>
              <a:t>debe ser el primero en participar de los frutos</a:t>
            </a:r>
            <a:r>
              <a:rPr lang="es-CO" sz="3200" dirty="0" smtClean="0"/>
              <a:t>”</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4)">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2">
              <a:lumMod val="20000"/>
              <a:lumOff val="80000"/>
            </a:schemeClr>
          </a:solidFill>
        </p:spPr>
        <p:txBody>
          <a:bodyPr>
            <a:normAutofit/>
          </a:bodyPr>
          <a:lstStyle/>
          <a:p>
            <a:pPr algn="ctr">
              <a:buNone/>
            </a:pPr>
            <a:r>
              <a:rPr lang="es-CO" dirty="0" smtClean="0"/>
              <a:t>   Este texto en dos versiones diferentes Dios nos quiere decir lo siguiente.</a:t>
            </a:r>
          </a:p>
          <a:p>
            <a:endParaRPr lang="es-CO" dirty="0" smtClean="0"/>
          </a:p>
          <a:p>
            <a:pPr>
              <a:buNone/>
            </a:pPr>
            <a:r>
              <a:rPr lang="es-CO" dirty="0" smtClean="0"/>
              <a:t>1). </a:t>
            </a:r>
            <a:r>
              <a:rPr lang="es-CO" u="sng" dirty="0" smtClean="0">
                <a:solidFill>
                  <a:srgbClr val="0070C0"/>
                </a:solidFill>
              </a:rPr>
              <a:t>Que el que tomó la iniciativa de nuestra salvación fue Dios</a:t>
            </a:r>
            <a:r>
              <a:rPr lang="es-CO" dirty="0" smtClean="0"/>
              <a:t>, no nosotros, lo que el hombre debe hacer es responder al llamado de Él. </a:t>
            </a:r>
          </a:p>
          <a:p>
            <a:pPr>
              <a:buNone/>
            </a:pPr>
            <a:r>
              <a:rPr lang="es-CO" dirty="0" smtClean="0"/>
              <a:t>2). </a:t>
            </a:r>
            <a:r>
              <a:rPr lang="es-CO" u="sng" dirty="0" smtClean="0">
                <a:solidFill>
                  <a:srgbClr val="0070C0"/>
                </a:solidFill>
              </a:rPr>
              <a:t>Que en gratitud, el hombre debe tener en cuenta primero a Dios</a:t>
            </a:r>
            <a:r>
              <a:rPr lang="es-CO" dirty="0" smtClean="0"/>
              <a:t>, segundo su prójimo y tercero el mismo.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¿Quién se beneficia de lo que produce el agricultor?</a:t>
            </a:r>
            <a:endParaRPr lang="es-CO" dirty="0">
              <a:latin typeface="Harlow Solid Italic" pitchFamily="82" charset="0"/>
            </a:endParaRPr>
          </a:p>
        </p:txBody>
      </p:sp>
      <p:sp>
        <p:nvSpPr>
          <p:cNvPr id="3" name="2 Marcador de contenido"/>
          <p:cNvSpPr>
            <a:spLocks noGrp="1"/>
          </p:cNvSpPr>
          <p:nvPr>
            <p:ph idx="1"/>
          </p:nvPr>
        </p:nvSpPr>
        <p:spPr>
          <a:xfrm>
            <a:off x="0" y="1600200"/>
            <a:ext cx="8686800" cy="4997152"/>
          </a:xfrm>
        </p:spPr>
        <p:txBody>
          <a:bodyPr>
            <a:normAutofit/>
          </a:bodyPr>
          <a:lstStyle/>
          <a:p>
            <a:pPr algn="ctr">
              <a:buNone/>
            </a:pPr>
            <a:r>
              <a:rPr lang="es-CO" b="1" dirty="0" smtClean="0"/>
              <a:t>     </a:t>
            </a:r>
            <a:r>
              <a:rPr lang="es-CO" dirty="0" smtClean="0"/>
              <a:t>Lo que produce el agricultor lo alimenta a él y a muchas otras personas. </a:t>
            </a:r>
          </a:p>
          <a:p>
            <a:pPr algn="ctr">
              <a:buNone/>
            </a:pPr>
            <a:r>
              <a:rPr lang="es-CO" dirty="0" smtClean="0"/>
              <a:t>    Si no comparte sus productos, él perecerá y otros sufrirán hambre. </a:t>
            </a:r>
          </a:p>
          <a:p>
            <a:pPr>
              <a:buNone/>
            </a:pPr>
            <a:endParaRPr lang="es-CO" dirty="0" smtClean="0"/>
          </a:p>
          <a:p>
            <a:pPr algn="ctr">
              <a:buNone/>
            </a:pPr>
            <a:r>
              <a:rPr lang="es-CO" dirty="0" smtClean="0"/>
              <a:t>    </a:t>
            </a:r>
            <a:r>
              <a:rPr lang="es-CO" u="sng" dirty="0" smtClean="0">
                <a:solidFill>
                  <a:srgbClr val="0070C0"/>
                </a:solidFill>
              </a:rPr>
              <a:t>El ministro debe participar primero de los frutos del Espíritu que se manifiestan en el cristiano</a:t>
            </a:r>
            <a:r>
              <a:rPr lang="es-CO" dirty="0" smtClean="0"/>
              <a:t> (registrados en  </a:t>
            </a:r>
            <a:r>
              <a:rPr lang="es-CO" dirty="0" smtClean="0">
                <a:solidFill>
                  <a:srgbClr val="FF0000"/>
                </a:solidFill>
              </a:rPr>
              <a:t>Gal. 5:22-23)</a:t>
            </a:r>
            <a:r>
              <a:rPr lang="es-CO" dirty="0" smtClean="0"/>
              <a:t>, antes de que pueda compartirlos con otros.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760640" cy="5472608"/>
          </a:xfrm>
        </p:spPr>
        <p:txBody>
          <a:bodyPr>
            <a:normAutofit fontScale="92500"/>
          </a:bodyPr>
          <a:lstStyle/>
          <a:p>
            <a:pPr algn="ctr">
              <a:buNone/>
            </a:pPr>
            <a:r>
              <a:rPr lang="es-CO" dirty="0" smtClean="0"/>
              <a:t>   Nadie puede compartir lo que no tiene. El mundo necesita el producto del agricultor y también una demostración genuina de los frutos del cristianismo; </a:t>
            </a:r>
          </a:p>
          <a:p>
            <a:pPr>
              <a:buNone/>
            </a:pPr>
            <a:endParaRPr lang="es-CO" dirty="0" smtClean="0"/>
          </a:p>
          <a:p>
            <a:pPr algn="ctr">
              <a:buNone/>
            </a:pPr>
            <a:r>
              <a:rPr lang="es-CO" dirty="0" smtClean="0"/>
              <a:t>    pero el mundo sufrirá si el agricultor no come de lo que produce y si el ministro no es un exponente de las verdades que predica.</a:t>
            </a:r>
            <a:endParaRPr lang="es-CO" dirty="0"/>
          </a:p>
        </p:txBody>
      </p:sp>
      <p:pic>
        <p:nvPicPr>
          <p:cNvPr id="45058" name="Picture 2" descr="http://t1.gstatic.com/images?q=tbn:ANd9GcT6ZfjXrALwvbaUM0VM6CX5Jy2YxZT0938yBjawADfzIJHbslLh1w"/>
          <p:cNvPicPr>
            <a:picLocks noChangeAspect="1" noChangeArrowheads="1"/>
          </p:cNvPicPr>
          <p:nvPr/>
        </p:nvPicPr>
        <p:blipFill>
          <a:blip r:embed="rId2" cstate="print"/>
          <a:srcRect/>
          <a:stretch>
            <a:fillRect/>
          </a:stretch>
        </p:blipFill>
        <p:spPr bwMode="auto">
          <a:xfrm>
            <a:off x="6156176" y="332656"/>
            <a:ext cx="2736304" cy="2592288"/>
          </a:xfrm>
          <a:prstGeom prst="rect">
            <a:avLst/>
          </a:prstGeom>
          <a:noFill/>
        </p:spPr>
      </p:pic>
      <p:sp>
        <p:nvSpPr>
          <p:cNvPr id="5" name="4 Rectángulo"/>
          <p:cNvSpPr/>
          <p:nvPr/>
        </p:nvSpPr>
        <p:spPr>
          <a:xfrm>
            <a:off x="1115616" y="6093296"/>
            <a:ext cx="6840760" cy="523220"/>
          </a:xfrm>
          <a:prstGeom prst="rect">
            <a:avLst/>
          </a:prstGeom>
        </p:spPr>
        <p:txBody>
          <a:bodyPr wrap="square">
            <a:spAutoFit/>
          </a:bodyPr>
          <a:lstStyle/>
          <a:p>
            <a:pPr algn="ctr">
              <a:buNone/>
            </a:pPr>
            <a:r>
              <a:rPr lang="es-CO" sz="2800" b="1" dirty="0" smtClean="0">
                <a:solidFill>
                  <a:srgbClr val="FF0000"/>
                </a:solidFill>
              </a:rPr>
              <a:t>Extraido del Comentario Bíblico Adventista </a:t>
            </a:r>
          </a:p>
        </p:txBody>
      </p:sp>
      <p:pic>
        <p:nvPicPr>
          <p:cNvPr id="45060" name="Picture 4" descr="http://t2.gstatic.com/images?q=tbn:ANd9GcQp0wGRqluoOfqArPlcSfKm3jUDWWc-KynFHKFbqoE9bTWCXtq78Q"/>
          <p:cNvPicPr>
            <a:picLocks noChangeAspect="1" noChangeArrowheads="1"/>
          </p:cNvPicPr>
          <p:nvPr/>
        </p:nvPicPr>
        <p:blipFill>
          <a:blip r:embed="rId3" cstate="print"/>
          <a:srcRect/>
          <a:stretch>
            <a:fillRect/>
          </a:stretch>
        </p:blipFill>
        <p:spPr bwMode="auto">
          <a:xfrm>
            <a:off x="6300192" y="3140968"/>
            <a:ext cx="2462783"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5060"/>
                                        </p:tgtEl>
                                        <p:attrNameLst>
                                          <p:attrName>style.visibility</p:attrName>
                                        </p:attrNameLst>
                                      </p:cBhvr>
                                      <p:to>
                                        <p:strVal val="visible"/>
                                      </p:to>
                                    </p:set>
                                    <p:animEffect transition="in" filter="fade">
                                      <p:cBhvr>
                                        <p:cTn id="7" dur="100"/>
                                        <p:tgtEl>
                                          <p:spTgt spid="45060"/>
                                        </p:tgtEl>
                                      </p:cBhvr>
                                    </p:animEffect>
                                    <p:anim calcmode="lin" valueType="num">
                                      <p:cBhvr>
                                        <p:cTn id="8" dur="400" fill="hold"/>
                                        <p:tgtEl>
                                          <p:spTgt spid="45060"/>
                                        </p:tgtEl>
                                        <p:attrNameLst>
                                          <p:attrName>ppt_x</p:attrName>
                                        </p:attrNameLst>
                                      </p:cBhvr>
                                      <p:tavLst>
                                        <p:tav tm="0">
                                          <p:val>
                                            <p:strVal val="#ppt_x"/>
                                          </p:val>
                                        </p:tav>
                                        <p:tav tm="100000">
                                          <p:val>
                                            <p:strVal val="#ppt_x"/>
                                          </p:val>
                                        </p:tav>
                                      </p:tavLst>
                                    </p:anim>
                                    <p:anim calcmode="lin" valueType="num">
                                      <p:cBhvr>
                                        <p:cTn id="9" dur="400" fill="hold"/>
                                        <p:tgtEl>
                                          <p:spTgt spid="4506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506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506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to="" calcmode="lin" valueType="num">
                                      <p:cBhvr>
                                        <p:cTn id="16" dur="1" fill="hold"/>
                                        <p:tgtEl>
                                          <p:spTgt spid="3">
                                            <p:txEl>
                                              <p:pRg st="2" end="2"/>
                                            </p:txEl>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to="" calcmode="lin" valueType="num">
                                      <p:cBhvr>
                                        <p:cTn id="21"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5256584" cy="5688632"/>
          </a:xfrm>
        </p:spPr>
        <p:txBody>
          <a:bodyPr>
            <a:normAutofit lnSpcReduction="10000"/>
          </a:bodyPr>
          <a:lstStyle/>
          <a:p>
            <a:pPr algn="ctr">
              <a:buNone/>
            </a:pPr>
            <a:r>
              <a:rPr lang="es-CO" dirty="0" smtClean="0"/>
              <a:t>   </a:t>
            </a:r>
            <a:r>
              <a:rPr lang="es-CO" sz="3000" dirty="0" smtClean="0"/>
              <a:t> </a:t>
            </a:r>
            <a:r>
              <a:rPr lang="es-CO" sz="3900" dirty="0" smtClean="0"/>
              <a:t>Dios que es “amor”, había sacado “una vid de Egipto” y la había plantado en la tierra de Canaán </a:t>
            </a:r>
            <a:r>
              <a:rPr lang="es-CO" sz="3900" dirty="0" smtClean="0">
                <a:solidFill>
                  <a:srgbClr val="FF0000"/>
                </a:solidFill>
              </a:rPr>
              <a:t>(Salmo 80:8).</a:t>
            </a:r>
            <a:r>
              <a:rPr lang="es-CO" sz="3900" dirty="0" smtClean="0"/>
              <a:t>  </a:t>
            </a:r>
          </a:p>
          <a:p>
            <a:pPr algn="ctr">
              <a:buNone/>
            </a:pPr>
            <a:endParaRPr lang="es-CO" sz="3900" dirty="0" smtClean="0"/>
          </a:p>
          <a:p>
            <a:pPr algn="ctr">
              <a:buNone/>
            </a:pPr>
            <a:r>
              <a:rPr lang="es-CO" sz="3900" dirty="0" smtClean="0"/>
              <a:t>    Ahora tomó otra viña -su propio Hijo- y la plantó en la tierra de Israel </a:t>
            </a:r>
            <a:r>
              <a:rPr lang="es-CO" sz="3900" dirty="0" smtClean="0">
                <a:solidFill>
                  <a:srgbClr val="FF0000"/>
                </a:solidFill>
              </a:rPr>
              <a:t>(DTG 629). </a:t>
            </a:r>
          </a:p>
          <a:p>
            <a:endParaRPr lang="es-CO" dirty="0"/>
          </a:p>
        </p:txBody>
      </p:sp>
      <p:pic>
        <p:nvPicPr>
          <p:cNvPr id="12290" name="Picture 2" descr="http://bp2.blogger.com/_WbovW-SWeZ8/RqonaE_eFPI/AAAAAAAAAD8/9weEr8dniRo/s320/israel.png"/>
          <p:cNvPicPr>
            <a:picLocks noChangeAspect="1" noChangeArrowheads="1"/>
          </p:cNvPicPr>
          <p:nvPr/>
        </p:nvPicPr>
        <p:blipFill>
          <a:blip r:embed="rId2" cstate="print"/>
          <a:srcRect/>
          <a:stretch>
            <a:fillRect/>
          </a:stretch>
        </p:blipFill>
        <p:spPr bwMode="auto">
          <a:xfrm>
            <a:off x="5652120" y="332656"/>
            <a:ext cx="3070473" cy="2592288"/>
          </a:xfrm>
          <a:prstGeom prst="rect">
            <a:avLst/>
          </a:prstGeom>
          <a:noFill/>
        </p:spPr>
      </p:pic>
      <p:pic>
        <p:nvPicPr>
          <p:cNvPr id="12294" name="Picture 6" descr="http://t1.gstatic.com/images?q=tbn:ANd9GcSCXnunabE3YXeuGwUOFJsF8OWKL2cxAOy3E97HDjLizvefOa3W"/>
          <p:cNvPicPr>
            <a:picLocks noChangeAspect="1" noChangeArrowheads="1"/>
          </p:cNvPicPr>
          <p:nvPr/>
        </p:nvPicPr>
        <p:blipFill>
          <a:blip r:embed="rId3" cstate="print"/>
          <a:srcRect/>
          <a:stretch>
            <a:fillRect/>
          </a:stretch>
        </p:blipFill>
        <p:spPr bwMode="auto">
          <a:xfrm>
            <a:off x="5580112" y="3284984"/>
            <a:ext cx="3312368" cy="3168352"/>
          </a:xfrm>
          <a:prstGeom prst="rect">
            <a:avLst/>
          </a:prstGeom>
          <a:noFill/>
        </p:spPr>
      </p:pic>
      <p:sp>
        <p:nvSpPr>
          <p:cNvPr id="6" name="5 Flecha derecha"/>
          <p:cNvSpPr/>
          <p:nvPr/>
        </p:nvSpPr>
        <p:spPr>
          <a:xfrm rot="20043265">
            <a:off x="5197665" y="4535398"/>
            <a:ext cx="2796160" cy="1853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4)">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6012160" cy="6453336"/>
          </a:xfrm>
        </p:spPr>
        <p:txBody>
          <a:bodyPr>
            <a:normAutofit lnSpcReduction="10000"/>
          </a:bodyPr>
          <a:lstStyle/>
          <a:p>
            <a:pPr algn="ctr">
              <a:buNone/>
            </a:pPr>
            <a:r>
              <a:rPr lang="es-CO" dirty="0" smtClean="0"/>
              <a:t>    Todo pámpano que en mí no lleva fruto, lo quitará; y todo aquel que lleva fruto, lo limpiará, para que lleve más fruto </a:t>
            </a:r>
            <a:r>
              <a:rPr lang="es-CO" dirty="0" smtClean="0">
                <a:solidFill>
                  <a:srgbClr val="FF0000"/>
                </a:solidFill>
              </a:rPr>
              <a:t>(Juan 15:2).</a:t>
            </a:r>
          </a:p>
          <a:p>
            <a:endParaRPr lang="es-CO" dirty="0" smtClean="0"/>
          </a:p>
          <a:p>
            <a:pPr algn="ctr">
              <a:buNone/>
            </a:pPr>
            <a:r>
              <a:rPr lang="es-CO" dirty="0" smtClean="0"/>
              <a:t>     Se representa a los discípulos como las ramas de la vid.  Así como las ramas dependen de su conexión con el tronco para su vida y productividad, así también el cristiano depende de su unión con Cristo para su vida espiritual y sus frutos para el cielo. </a:t>
            </a:r>
          </a:p>
          <a:p>
            <a:endParaRPr lang="es-CO" dirty="0"/>
          </a:p>
        </p:txBody>
      </p:sp>
      <p:pic>
        <p:nvPicPr>
          <p:cNvPr id="6" name="Picture 2" descr="http://educavallofe.files.wordpress.com/2010/03/jesucristo-la-vid-y-los-sarmientos.jpg"/>
          <p:cNvPicPr>
            <a:picLocks noChangeAspect="1" noChangeArrowheads="1"/>
          </p:cNvPicPr>
          <p:nvPr/>
        </p:nvPicPr>
        <p:blipFill>
          <a:blip r:embed="rId2" cstate="print"/>
          <a:srcRect/>
          <a:stretch>
            <a:fillRect/>
          </a:stretch>
        </p:blipFill>
        <p:spPr bwMode="auto">
          <a:xfrm>
            <a:off x="6191250" y="3190874"/>
            <a:ext cx="2952750" cy="3667126"/>
          </a:xfrm>
          <a:prstGeom prst="rect">
            <a:avLst/>
          </a:prstGeom>
          <a:noFill/>
        </p:spPr>
      </p:pic>
      <p:pic>
        <p:nvPicPr>
          <p:cNvPr id="7" name="Picture 4" descr="http://t1.gstatic.com/images?q=tbn:ANd9GcSIxvZjI6hXpBMXguJs9h0XTZHcTtRw6Njwa9bzq7sfVZJcchhD"/>
          <p:cNvPicPr>
            <a:picLocks noChangeAspect="1" noChangeArrowheads="1"/>
          </p:cNvPicPr>
          <p:nvPr/>
        </p:nvPicPr>
        <p:blipFill>
          <a:blip r:embed="rId3" cstate="print"/>
          <a:srcRect/>
          <a:stretch>
            <a:fillRect/>
          </a:stretch>
        </p:blipFill>
        <p:spPr bwMode="auto">
          <a:xfrm>
            <a:off x="6228184" y="260648"/>
            <a:ext cx="2664296" cy="27306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
                                        <p:tgtEl>
                                          <p:spTgt spid="6"/>
                                        </p:tgtEl>
                                      </p:cBhvr>
                                    </p:animEffect>
                                    <p:anim calcmode="lin" valueType="num">
                                      <p:cBhvr>
                                        <p:cTn id="8" dur="400" fill="hold"/>
                                        <p:tgtEl>
                                          <p:spTgt spid="6"/>
                                        </p:tgtEl>
                                        <p:attrNameLst>
                                          <p:attrName>ppt_x</p:attrName>
                                        </p:attrNameLst>
                                      </p:cBhvr>
                                      <p:tavLst>
                                        <p:tav tm="0">
                                          <p:val>
                                            <p:strVal val="#ppt_x"/>
                                          </p:val>
                                        </p:tav>
                                        <p:tav tm="100000">
                                          <p:val>
                                            <p:strVal val="#ppt_x"/>
                                          </p:val>
                                        </p:tav>
                                      </p:tavLst>
                                    </p:anim>
                                    <p:anim calcmode="lin" valueType="num">
                                      <p:cBhvr>
                                        <p:cTn id="9" dur="400" fill="hold"/>
                                        <p:tgtEl>
                                          <p:spTgt spid="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FFC000"/>
          </a:solidFill>
        </p:spPr>
        <p:txBody>
          <a:bodyPr>
            <a:normAutofit/>
          </a:bodyPr>
          <a:lstStyle/>
          <a:p>
            <a:pPr>
              <a:buNone/>
            </a:pPr>
            <a:r>
              <a:rPr lang="es-CO" b="1" dirty="0" smtClean="0"/>
              <a:t>   </a:t>
            </a:r>
            <a:r>
              <a:rPr lang="es-CO" dirty="0" smtClean="0"/>
              <a:t> Se espera que el que profesa estar en Cristo dé frutos que correspondan con su profesión.  </a:t>
            </a:r>
          </a:p>
          <a:p>
            <a:pPr>
              <a:buNone/>
            </a:pPr>
            <a:endParaRPr lang="es-CO" dirty="0" smtClean="0"/>
          </a:p>
          <a:p>
            <a:pPr algn="ctr">
              <a:buNone/>
            </a:pPr>
            <a:r>
              <a:rPr lang="es-CO" dirty="0" smtClean="0"/>
              <a:t>    Esos frutos son llamados en otras partes “el fruto del Espíritu” </a:t>
            </a:r>
            <a:r>
              <a:rPr lang="es-CO" dirty="0" smtClean="0">
                <a:solidFill>
                  <a:srgbClr val="FF0000"/>
                </a:solidFill>
              </a:rPr>
              <a:t>(Gal: 5:22)</a:t>
            </a:r>
            <a:r>
              <a:rPr lang="es-CO" dirty="0" smtClean="0"/>
              <a:t>.</a:t>
            </a:r>
          </a:p>
          <a:p>
            <a:pPr>
              <a:buNone/>
            </a:pPr>
            <a:r>
              <a:rPr lang="es-CO" dirty="0" smtClean="0"/>
              <a:t>    o “frutos de justicia o frutos de rectitud” en </a:t>
            </a:r>
            <a:r>
              <a:rPr lang="es-CO" dirty="0" smtClean="0">
                <a:solidFill>
                  <a:srgbClr val="FF0000"/>
                </a:solidFill>
              </a:rPr>
              <a:t>(Fil.3:11).</a:t>
            </a:r>
          </a:p>
          <a:p>
            <a:pPr>
              <a:buNone/>
            </a:pPr>
            <a:endParaRPr lang="es-CO" dirty="0" smtClean="0"/>
          </a:p>
          <a:p>
            <a:pPr>
              <a:buNone/>
            </a:pPr>
            <a:r>
              <a:rPr lang="es-CO" dirty="0" smtClean="0"/>
              <a:t>     Esos frutos son evidentes en el carácter y en la vida.  Cuando faltan esos “buenos frutos” se hace necesario cortar las ramas infructíferas.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562074"/>
          </a:xfrm>
        </p:spPr>
        <p:txBody>
          <a:bodyPr>
            <a:normAutofit fontScale="90000"/>
          </a:bodyPr>
          <a:lstStyle/>
          <a:p>
            <a:r>
              <a:rPr lang="es-CO" b="1" dirty="0" smtClean="0">
                <a:solidFill>
                  <a:srgbClr val="FF0000"/>
                </a:solidFill>
              </a:rPr>
              <a:t>Analice el fruto de las dos ramas.</a:t>
            </a:r>
            <a:endParaRPr lang="es-CO" b="1" dirty="0">
              <a:solidFill>
                <a:srgbClr val="FF0000"/>
              </a:solidFill>
            </a:endParaRPr>
          </a:p>
        </p:txBody>
      </p:sp>
      <p:pic>
        <p:nvPicPr>
          <p:cNvPr id="4" name="Picture 2" descr="http://t1.gstatic.com/images?q=tbn:ANd9GcTzDGTuw8fsG3ggYTBB6zDD9KwV_-KSQn5z7MvqrpOROhy_v5r9"/>
          <p:cNvPicPr>
            <a:picLocks noGrp="1" noChangeAspect="1" noChangeArrowheads="1"/>
          </p:cNvPicPr>
          <p:nvPr>
            <p:ph idx="1"/>
          </p:nvPr>
        </p:nvPicPr>
        <p:blipFill>
          <a:blip r:embed="rId2" cstate="print"/>
          <a:srcRect/>
          <a:stretch>
            <a:fillRect/>
          </a:stretch>
        </p:blipFill>
        <p:spPr bwMode="auto">
          <a:xfrm>
            <a:off x="467544" y="980728"/>
            <a:ext cx="8280920" cy="54006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669360"/>
          </a:xfrm>
        </p:spPr>
        <p:txBody>
          <a:bodyPr>
            <a:normAutofit fontScale="70000" lnSpcReduction="20000"/>
          </a:bodyPr>
          <a:lstStyle/>
          <a:p>
            <a:pPr algn="ctr">
              <a:buNone/>
            </a:pPr>
            <a:r>
              <a:rPr lang="es-CO" dirty="0" smtClean="0"/>
              <a:t>     </a:t>
            </a:r>
            <a:r>
              <a:rPr lang="es-CO" sz="3800" b="1" dirty="0" smtClean="0"/>
              <a:t>Quitará al que profesa estar en Cristo pero no quiere dar fruto </a:t>
            </a:r>
          </a:p>
          <a:p>
            <a:pPr>
              <a:buNone/>
            </a:pPr>
            <a:endParaRPr lang="pt-BR" sz="3800" dirty="0" smtClean="0"/>
          </a:p>
          <a:p>
            <a:pPr algn="ctr">
              <a:buNone/>
            </a:pPr>
            <a:r>
              <a:rPr lang="es-CO" sz="3800" dirty="0" smtClean="0"/>
              <a:t> “Y todo aquel que lleva fruto, lo </a:t>
            </a:r>
            <a:r>
              <a:rPr lang="es-CO" sz="4500" b="1" dirty="0" smtClean="0"/>
              <a:t>limpiará</a:t>
            </a:r>
            <a:r>
              <a:rPr lang="es-CO" sz="3800" dirty="0" smtClean="0"/>
              <a:t>, para que lleve </a:t>
            </a:r>
            <a:r>
              <a:rPr lang="es-CO" sz="4500" b="1" dirty="0" smtClean="0"/>
              <a:t>más</a:t>
            </a:r>
            <a:r>
              <a:rPr lang="es-CO" sz="3800" dirty="0" smtClean="0"/>
              <a:t> fruto”</a:t>
            </a:r>
            <a:r>
              <a:rPr lang="es-CO" sz="3800" b="1" dirty="0" smtClean="0"/>
              <a:t> </a:t>
            </a:r>
            <a:r>
              <a:rPr lang="es-CO" sz="3800" dirty="0" smtClean="0"/>
              <a:t>    </a:t>
            </a:r>
          </a:p>
          <a:p>
            <a:pPr algn="ctr">
              <a:buNone/>
            </a:pPr>
            <a:r>
              <a:rPr lang="es-CO" sz="3800" dirty="0" smtClean="0"/>
              <a:t>      Gr. katháirô, “limpiar”, en este caso eliminando crecimientos superfluos. </a:t>
            </a:r>
          </a:p>
          <a:p>
            <a:pPr algn="ctr">
              <a:buNone/>
            </a:pPr>
            <a:endParaRPr lang="es-CO" sz="3800" dirty="0" smtClean="0"/>
          </a:p>
          <a:p>
            <a:pPr algn="ctr">
              <a:buNone/>
            </a:pPr>
            <a:r>
              <a:rPr lang="es-CO" sz="4500" b="1" u="sng" dirty="0" smtClean="0">
                <a:solidFill>
                  <a:srgbClr val="FF0000"/>
                </a:solidFill>
              </a:rPr>
              <a:t>Cual es la herramienta de Dios para limpiar el “pámpano”</a:t>
            </a:r>
          </a:p>
          <a:p>
            <a:pPr algn="ctr">
              <a:buNone/>
            </a:pPr>
            <a:r>
              <a:rPr lang="es-CO" sz="3800" dirty="0" smtClean="0"/>
              <a:t>El carácter es “limpiado” mediante las </a:t>
            </a:r>
            <a:r>
              <a:rPr lang="es-CO" sz="3800" b="1" u="sng" dirty="0" smtClean="0"/>
              <a:t>pruebas</a:t>
            </a:r>
            <a:r>
              <a:rPr lang="es-CO" sz="3800" u="sng" dirty="0" smtClean="0"/>
              <a:t> </a:t>
            </a:r>
            <a:r>
              <a:rPr lang="es-CO" sz="3800" b="1" u="sng" dirty="0" smtClean="0"/>
              <a:t>y los</a:t>
            </a:r>
            <a:r>
              <a:rPr lang="es-CO" sz="3800" dirty="0" smtClean="0"/>
              <a:t> </a:t>
            </a:r>
            <a:r>
              <a:rPr lang="es-CO" sz="3800" b="1" u="sng" dirty="0" smtClean="0"/>
              <a:t>sufrimientos de la vida</a:t>
            </a:r>
            <a:r>
              <a:rPr lang="es-CO" sz="3800" dirty="0" smtClean="0"/>
              <a:t>.</a:t>
            </a:r>
          </a:p>
          <a:p>
            <a:pPr>
              <a:buNone/>
            </a:pPr>
            <a:endParaRPr lang="es-CO" sz="3800" dirty="0" smtClean="0"/>
          </a:p>
          <a:p>
            <a:pPr algn="ctr">
              <a:buNone/>
            </a:pPr>
            <a:r>
              <a:rPr lang="es-CO" sz="3800" dirty="0" smtClean="0"/>
              <a:t>      El Padre, el Labrador celestial, supervisa el proceso.  Y aunque la “disciplina” pueda parecer penosa, “después da fruto apacible de justicia a los que en ella han sido ejercitados” </a:t>
            </a:r>
            <a:r>
              <a:rPr lang="es-CO" sz="3800" dirty="0" smtClean="0">
                <a:solidFill>
                  <a:srgbClr val="FF0000"/>
                </a:solidFill>
              </a:rPr>
              <a:t>(Heb:12:11). </a:t>
            </a:r>
            <a:r>
              <a:rPr lang="es-CO" sz="38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4)">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4)">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wheel(4)">
                                      <p:cBhvr>
                                        <p:cTn id="3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4" name="Picture 8" descr="http://t1.gstatic.com/images?q=tbn:ANd9GcQ9gLLVSNCuu35zRtcQJ2rLK2yJaROSXqfcaXTbNXF_3YOHQ6UT1yGPON8EyA"/>
          <p:cNvPicPr>
            <a:picLocks noChangeAspect="1" noChangeArrowheads="1"/>
          </p:cNvPicPr>
          <p:nvPr/>
        </p:nvPicPr>
        <p:blipFill>
          <a:blip r:embed="rId2" cstate="print"/>
          <a:srcRect/>
          <a:stretch>
            <a:fillRect/>
          </a:stretch>
        </p:blipFill>
        <p:spPr bwMode="auto">
          <a:xfrm rot="364065">
            <a:off x="6440986" y="-62593"/>
            <a:ext cx="2496128" cy="6888083"/>
          </a:xfrm>
          <a:prstGeom prst="rect">
            <a:avLst/>
          </a:prstGeom>
          <a:noFill/>
        </p:spPr>
      </p:pic>
      <p:sp>
        <p:nvSpPr>
          <p:cNvPr id="3" name="2 Marcador de contenido"/>
          <p:cNvSpPr>
            <a:spLocks noGrp="1"/>
          </p:cNvSpPr>
          <p:nvPr>
            <p:ph idx="1"/>
          </p:nvPr>
        </p:nvSpPr>
        <p:spPr>
          <a:xfrm>
            <a:off x="457200" y="404664"/>
            <a:ext cx="4690864" cy="6048672"/>
          </a:xfrm>
          <a:solidFill>
            <a:schemeClr val="accent1">
              <a:lumMod val="40000"/>
              <a:lumOff val="60000"/>
            </a:schemeClr>
          </a:solidFill>
        </p:spPr>
        <p:txBody>
          <a:bodyPr>
            <a:normAutofit/>
          </a:bodyPr>
          <a:lstStyle/>
          <a:p>
            <a:pPr algn="ctr">
              <a:buNone/>
            </a:pPr>
            <a:r>
              <a:rPr lang="es-CO" dirty="0" smtClean="0"/>
              <a:t>    No puede haber vida sin crecimiento.  Mientras haya vida, habrá necesidad de un desarrollo continuo. </a:t>
            </a:r>
          </a:p>
          <a:p>
            <a:pPr algn="ctr">
              <a:buNone/>
            </a:pPr>
            <a:r>
              <a:rPr lang="es-CO" dirty="0" smtClean="0"/>
              <a:t> </a:t>
            </a:r>
          </a:p>
          <a:p>
            <a:pPr algn="ctr">
              <a:buNone/>
            </a:pPr>
            <a:endParaRPr lang="es-CO" dirty="0" smtClean="0"/>
          </a:p>
          <a:p>
            <a:pPr algn="ctr">
              <a:buNone/>
            </a:pPr>
            <a:r>
              <a:rPr lang="es-CO" dirty="0" smtClean="0"/>
              <a:t>  El desarrollo del carácter es la obra de toda la vida </a:t>
            </a:r>
            <a:r>
              <a:rPr lang="es-CO" dirty="0" smtClean="0">
                <a:solidFill>
                  <a:srgbClr val="FF0000"/>
                </a:solidFill>
              </a:rPr>
              <a:t>(PVGM 45-46)</a:t>
            </a:r>
          </a:p>
          <a:p>
            <a:endParaRPr lang="es-CO" dirty="0" smtClean="0"/>
          </a:p>
        </p:txBody>
      </p:sp>
      <p:sp>
        <p:nvSpPr>
          <p:cNvPr id="7" name="6 Rectángulo"/>
          <p:cNvSpPr/>
          <p:nvPr/>
        </p:nvSpPr>
        <p:spPr>
          <a:xfrm rot="16565479">
            <a:off x="2916085" y="2899627"/>
            <a:ext cx="5979539" cy="646331"/>
          </a:xfrm>
          <a:prstGeom prst="rect">
            <a:avLst/>
          </a:prstGeom>
        </p:spPr>
        <p:txBody>
          <a:bodyPr wrap="square">
            <a:spAutoFit/>
          </a:bodyPr>
          <a:lstStyle/>
          <a:p>
            <a:pPr algn="ctr">
              <a:buNone/>
            </a:pPr>
            <a:r>
              <a:rPr lang="es-CO" b="1" dirty="0" smtClean="0">
                <a:solidFill>
                  <a:srgbClr val="FF0000"/>
                </a:solidFill>
              </a:rPr>
              <a:t>El cristiano debe estar ascendiendo, en la perfección del carácter, hasta alcanzar la perfección en Cristo.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nodeType="clickEffect">
                                  <p:stCondLst>
                                    <p:cond delay="0"/>
                                  </p:stCondLst>
                                  <p:childTnLst>
                                    <p:set>
                                      <p:cBhvr>
                                        <p:cTn id="24" dur="1" fill="hold">
                                          <p:stCondLst>
                                            <p:cond delay="0"/>
                                          </p:stCondLst>
                                        </p:cTn>
                                        <p:tgtEl>
                                          <p:spTgt spid="14344"/>
                                        </p:tgtEl>
                                        <p:attrNameLst>
                                          <p:attrName>style.visibility</p:attrName>
                                        </p:attrNameLst>
                                      </p:cBhvr>
                                      <p:to>
                                        <p:strVal val="visible"/>
                                      </p:to>
                                    </p:set>
                                    <p:anim calcmode="lin" valueType="num">
                                      <p:cBhvr>
                                        <p:cTn id="25" dur="500" fill="hold"/>
                                        <p:tgtEl>
                                          <p:spTgt spid="14344"/>
                                        </p:tgtEl>
                                        <p:attrNameLst>
                                          <p:attrName>ppt_w</p:attrName>
                                        </p:attrNameLst>
                                      </p:cBhvr>
                                      <p:tavLst>
                                        <p:tav tm="0">
                                          <p:val>
                                            <p:fltVal val="0"/>
                                          </p:val>
                                        </p:tav>
                                        <p:tav tm="100000">
                                          <p:val>
                                            <p:strVal val="#ppt_w"/>
                                          </p:val>
                                        </p:tav>
                                      </p:tavLst>
                                    </p:anim>
                                    <p:anim calcmode="lin" valueType="num">
                                      <p:cBhvr>
                                        <p:cTn id="26" dur="500" fill="hold"/>
                                        <p:tgtEl>
                                          <p:spTgt spid="14344"/>
                                        </p:tgtEl>
                                        <p:attrNameLst>
                                          <p:attrName>ppt_h</p:attrName>
                                        </p:attrNameLst>
                                      </p:cBhvr>
                                      <p:tavLst>
                                        <p:tav tm="0">
                                          <p:val>
                                            <p:fltVal val="0"/>
                                          </p:val>
                                        </p:tav>
                                        <p:tav tm="100000">
                                          <p:val>
                                            <p:strVal val="#ppt_h"/>
                                          </p:val>
                                        </p:tav>
                                      </p:tavLst>
                                    </p:anim>
                                    <p:animEffect transition="in" filter="fade">
                                      <p:cBhvr>
                                        <p:cTn id="27" dur="500"/>
                                        <p:tgtEl>
                                          <p:spTgt spid="14344"/>
                                        </p:tgtEl>
                                      </p:cBhvr>
                                    </p:animEffect>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
                                        <p:tgtEl>
                                          <p:spTgt spid="3">
                                            <p:txEl>
                                              <p:pRg st="3" end="3"/>
                                            </p:txEl>
                                          </p:spTgt>
                                        </p:tgtEl>
                                      </p:cBhvr>
                                    </p:animEffect>
                                    <p:anim calcmode="lin" valueType="num">
                                      <p:cBhvr>
                                        <p:cTn id="33"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to="" calcmode="lin" valueType="num">
                                      <p:cBhvr>
                                        <p:cTn id="41"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3.gstatic.com/images?q=tbn:ANd9GcTxrCW2hr01Aizh5xn50gRJw2AglSNa2FJcSvdDRgbHUMVfLBwR1nc2xEcH"/>
          <p:cNvPicPr>
            <a:picLocks noChangeAspect="1" noChangeArrowheads="1"/>
          </p:cNvPicPr>
          <p:nvPr/>
        </p:nvPicPr>
        <p:blipFill>
          <a:blip r:embed="rId2" cstate="print"/>
          <a:srcRect/>
          <a:stretch>
            <a:fillRect/>
          </a:stretch>
        </p:blipFill>
        <p:spPr bwMode="auto">
          <a:xfrm>
            <a:off x="323528" y="404664"/>
            <a:ext cx="8568952" cy="5053882"/>
          </a:xfrm>
          <a:prstGeom prst="rect">
            <a:avLst/>
          </a:prstGeom>
          <a:noFill/>
        </p:spPr>
      </p:pic>
      <p:sp>
        <p:nvSpPr>
          <p:cNvPr id="3" name="2 Marcador de contenido"/>
          <p:cNvSpPr>
            <a:spLocks noGrp="1"/>
          </p:cNvSpPr>
          <p:nvPr>
            <p:ph idx="1"/>
          </p:nvPr>
        </p:nvSpPr>
        <p:spPr>
          <a:xfrm>
            <a:off x="251520" y="548680"/>
            <a:ext cx="3456384" cy="4752528"/>
          </a:xfrm>
        </p:spPr>
        <p:txBody>
          <a:bodyPr>
            <a:normAutofit/>
          </a:bodyPr>
          <a:lstStyle/>
          <a:p>
            <a:pPr algn="ctr">
              <a:buNone/>
            </a:pPr>
            <a:r>
              <a:rPr lang="es-CO" dirty="0" smtClean="0"/>
              <a:t>  </a:t>
            </a:r>
            <a:r>
              <a:rPr lang="es-CO" sz="3600" dirty="0" smtClean="0"/>
              <a:t>Solo así seremos “perfectos como Nuestro Padre celestial es perfecto”. </a:t>
            </a:r>
            <a:r>
              <a:rPr lang="es-CO" sz="3600" dirty="0" smtClean="0">
                <a:solidFill>
                  <a:srgbClr val="FF0000"/>
                </a:solidFill>
              </a:rPr>
              <a:t>(Mat: 5:48).</a:t>
            </a:r>
          </a:p>
        </p:txBody>
      </p:sp>
      <p:sp>
        <p:nvSpPr>
          <p:cNvPr id="4" name="3 Rectángulo"/>
          <p:cNvSpPr/>
          <p:nvPr/>
        </p:nvSpPr>
        <p:spPr>
          <a:xfrm>
            <a:off x="251520" y="5661249"/>
            <a:ext cx="8568952" cy="830997"/>
          </a:xfrm>
          <a:prstGeom prst="rect">
            <a:avLst/>
          </a:prstGeom>
        </p:spPr>
        <p:txBody>
          <a:bodyPr wrap="square">
            <a:spAutoFit/>
          </a:bodyPr>
          <a:lstStyle/>
          <a:p>
            <a:pPr algn="ctr">
              <a:buNone/>
            </a:pPr>
            <a:r>
              <a:rPr lang="es-CO" sz="2400" b="1" dirty="0" smtClean="0">
                <a:solidFill>
                  <a:srgbClr val="FF0000"/>
                </a:solidFill>
              </a:rPr>
              <a:t>Note que el deseo de Dios es que el “pámpano” lleve “más fruto” para que sea “perfecto”</a:t>
            </a:r>
          </a:p>
        </p:txBody>
      </p:sp>
      <p:sp>
        <p:nvSpPr>
          <p:cNvPr id="6" name="5 Rectángulo"/>
          <p:cNvSpPr/>
          <p:nvPr/>
        </p:nvSpPr>
        <p:spPr>
          <a:xfrm>
            <a:off x="5940152" y="620688"/>
            <a:ext cx="2736304" cy="4955203"/>
          </a:xfrm>
          <a:prstGeom prst="rect">
            <a:avLst/>
          </a:prstGeom>
        </p:spPr>
        <p:txBody>
          <a:bodyPr wrap="square">
            <a:spAutoFit/>
          </a:bodyPr>
          <a:lstStyle/>
          <a:p>
            <a:pPr algn="ctr"/>
            <a:r>
              <a:rPr lang="es-ES" sz="2400" dirty="0" smtClean="0"/>
              <a:t> No perdamos de vista la petición de Cristo: “Sed, pues, perfectos, como vuestro Padre celestial es perfecto”. </a:t>
            </a:r>
          </a:p>
          <a:p>
            <a:endParaRPr lang="es-ES" sz="2400" dirty="0" smtClean="0"/>
          </a:p>
          <a:p>
            <a:pPr algn="ctr"/>
            <a:r>
              <a:rPr lang="es-ES" sz="2400" dirty="0" smtClean="0"/>
              <a:t>Para ello, tenemos que recuperar la imagen con la que fuimos creados. </a:t>
            </a:r>
            <a:r>
              <a:rPr lang="es-ES" sz="2800" b="1" dirty="0" smtClean="0">
                <a:solidFill>
                  <a:srgbClr val="FF0000"/>
                </a:solidFill>
              </a:rPr>
              <a:t>Lease Heb.12:14.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to="" calcmode="lin" valueType="num">
                                      <p:cBhvr>
                                        <p:cTn id="17" dur="1" fill="hold"/>
                                        <p:tgtEl>
                                          <p:spTgt spid="6">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wheel(4)">
                                      <p:cBhvr>
                                        <p:cTn id="22" dur="2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strVal val="#ppt_w*0.70"/>
                                          </p:val>
                                        </p:tav>
                                        <p:tav tm="100000">
                                          <p:val>
                                            <p:strVal val="#ppt_w"/>
                                          </p:val>
                                        </p:tav>
                                      </p:tavLst>
                                    </p:anim>
                                    <p:anim calcmode="lin" valueType="num">
                                      <p:cBhvr>
                                        <p:cTn id="28" dur="1000" fill="hold"/>
                                        <p:tgtEl>
                                          <p:spTgt spid="4"/>
                                        </p:tgtEl>
                                        <p:attrNameLst>
                                          <p:attrName>ppt_h</p:attrName>
                                        </p:attrNameLst>
                                      </p:cBhvr>
                                      <p:tavLst>
                                        <p:tav tm="0">
                                          <p:val>
                                            <p:strVal val="#ppt_h"/>
                                          </p:val>
                                        </p:tav>
                                        <p:tav tm="100000">
                                          <p:val>
                                            <p:strVal val="#ppt_h"/>
                                          </p:val>
                                        </p:tav>
                                      </p:tavLst>
                                    </p:anim>
                                    <p:animEffect transition="in" filter="fade">
                                      <p:cBhvr>
                                        <p:cTn id="2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¿Cuál es la herramienta principal con la Dios limpia el pámpano?</a:t>
            </a:r>
            <a:endParaRPr lang="es-CO" dirty="0">
              <a:latin typeface="Harlow Solid Italic" pitchFamily="82" charset="0"/>
            </a:endParaRPr>
          </a:p>
        </p:txBody>
      </p:sp>
      <p:sp>
        <p:nvSpPr>
          <p:cNvPr id="3" name="2 Marcador de contenido"/>
          <p:cNvSpPr>
            <a:spLocks noGrp="1"/>
          </p:cNvSpPr>
          <p:nvPr>
            <p:ph idx="1"/>
          </p:nvPr>
        </p:nvSpPr>
        <p:spPr>
          <a:xfrm>
            <a:off x="0" y="1600200"/>
            <a:ext cx="8686800" cy="5257800"/>
          </a:xfrm>
        </p:spPr>
        <p:txBody>
          <a:bodyPr>
            <a:normAutofit fontScale="25000" lnSpcReduction="20000"/>
          </a:bodyPr>
          <a:lstStyle/>
          <a:p>
            <a:pPr algn="ctr">
              <a:buNone/>
            </a:pPr>
            <a:r>
              <a:rPr lang="es-ES" dirty="0" smtClean="0"/>
              <a:t>    </a:t>
            </a:r>
            <a:r>
              <a:rPr lang="es-ES" sz="4000" dirty="0" smtClean="0"/>
              <a:t>  </a:t>
            </a:r>
            <a:r>
              <a:rPr lang="es-ES" sz="8000" dirty="0" smtClean="0">
                <a:solidFill>
                  <a:srgbClr val="FF0000"/>
                </a:solidFill>
              </a:rPr>
              <a:t> </a:t>
            </a:r>
            <a:r>
              <a:rPr lang="es-ES" sz="14400" dirty="0" smtClean="0">
                <a:solidFill>
                  <a:srgbClr val="FF0000"/>
                </a:solidFill>
              </a:rPr>
              <a:t>Juan 15:3</a:t>
            </a:r>
            <a:r>
              <a:rPr lang="es-ES" sz="14400" dirty="0" smtClean="0"/>
              <a:t>.</a:t>
            </a:r>
            <a:r>
              <a:rPr lang="es-ES" sz="14400" dirty="0" smtClean="0">
                <a:solidFill>
                  <a:srgbClr val="0070C0"/>
                </a:solidFill>
              </a:rPr>
              <a:t> Vosotros estáis ya limpios gracias a la </a:t>
            </a:r>
            <a:r>
              <a:rPr lang="es-ES" sz="14400" b="1" u="sng" dirty="0" smtClean="0">
                <a:solidFill>
                  <a:srgbClr val="0070C0"/>
                </a:solidFill>
              </a:rPr>
              <a:t>Palabra que os he anunciado.</a:t>
            </a:r>
            <a:r>
              <a:rPr lang="es-ES" sz="14400" b="1" dirty="0" smtClean="0">
                <a:solidFill>
                  <a:srgbClr val="FF0000"/>
                </a:solidFill>
              </a:rPr>
              <a:t> (BJ). </a:t>
            </a:r>
          </a:p>
          <a:p>
            <a:pPr algn="ctr">
              <a:buNone/>
            </a:pPr>
            <a:endParaRPr lang="es-ES" sz="14400" b="1" u="sng" dirty="0" smtClean="0">
              <a:solidFill>
                <a:srgbClr val="0070C0"/>
              </a:solidFill>
            </a:endParaRPr>
          </a:p>
          <a:p>
            <a:pPr algn="ctr">
              <a:buNone/>
            </a:pPr>
            <a:r>
              <a:rPr lang="es-CO" sz="14400" b="1" dirty="0" smtClean="0"/>
              <a:t>     Estáis limpios Por la palabra.  O </a:t>
            </a:r>
            <a:r>
              <a:rPr lang="es-CO" sz="14400" dirty="0" smtClean="0"/>
              <a:t>“gracias a la Palabra”.</a:t>
            </a:r>
          </a:p>
          <a:p>
            <a:pPr>
              <a:buNone/>
            </a:pPr>
            <a:endParaRPr lang="es-CO" sz="14400" dirty="0" smtClean="0"/>
          </a:p>
          <a:p>
            <a:pPr algn="ctr">
              <a:buNone/>
            </a:pPr>
            <a:r>
              <a:rPr lang="es-CO" sz="14400" dirty="0" smtClean="0"/>
              <a:t>     </a:t>
            </a:r>
            <a:r>
              <a:rPr lang="es-CO" sz="14400" dirty="0" smtClean="0">
                <a:solidFill>
                  <a:srgbClr val="FF0000"/>
                </a:solidFill>
              </a:rPr>
              <a:t> Juan 1:11,12</a:t>
            </a:r>
            <a:r>
              <a:rPr lang="es-CO" sz="14400" dirty="0" smtClean="0"/>
              <a:t> dice: Vino a lo que era suyo, y los suyos </a:t>
            </a:r>
            <a:r>
              <a:rPr lang="es-CO" sz="14400" u="sng" dirty="0" smtClean="0">
                <a:solidFill>
                  <a:srgbClr val="0070C0"/>
                </a:solidFill>
              </a:rPr>
              <a:t>NO LO RECIBIERN</a:t>
            </a:r>
            <a:r>
              <a:rPr lang="es-CO" sz="14400" dirty="0" smtClean="0"/>
              <a:t>. </a:t>
            </a:r>
            <a:r>
              <a:rPr lang="es-CO" sz="14400" b="1" baseline="30000" dirty="0" smtClean="0"/>
              <a:t> </a:t>
            </a:r>
            <a:r>
              <a:rPr lang="es-CO" sz="14400" b="1" u="sng" dirty="0" smtClean="0"/>
              <a:t>MAS A TODOS LOS QUE LO RECIBIERON</a:t>
            </a:r>
            <a:r>
              <a:rPr lang="es-CO" sz="14400" b="1" dirty="0" smtClean="0"/>
              <a:t>, </a:t>
            </a:r>
            <a:r>
              <a:rPr lang="es-CO" sz="14400" dirty="0" smtClean="0"/>
              <a:t> a quienes creen en su nombre, les dio potestad de ser hechos hijos de Dios</a:t>
            </a:r>
          </a:p>
          <a:p>
            <a:pPr>
              <a:buNone/>
            </a:pPr>
            <a:endParaRPr lang="es-CO" sz="8000" dirty="0" smtClean="0"/>
          </a:p>
          <a:p>
            <a:pPr algn="ctr">
              <a:buNone/>
            </a:pPr>
            <a:r>
              <a:rPr lang="es-CO" sz="80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363272" cy="1080119"/>
          </a:xfrm>
        </p:spPr>
        <p:txBody>
          <a:bodyPr>
            <a:normAutofit/>
          </a:bodyPr>
          <a:lstStyle/>
          <a:p>
            <a:pPr algn="ctr">
              <a:buNone/>
            </a:pPr>
            <a:r>
              <a:rPr lang="es-CO" dirty="0" smtClean="0"/>
              <a:t>Los discípulos habían respondido a la palabra de salvación que les fue llevada por Jesús</a:t>
            </a:r>
            <a:endParaRPr lang="es-CO" dirty="0"/>
          </a:p>
        </p:txBody>
      </p:sp>
      <p:sp>
        <p:nvSpPr>
          <p:cNvPr id="4" name="3 Rectángulo"/>
          <p:cNvSpPr/>
          <p:nvPr/>
        </p:nvSpPr>
        <p:spPr>
          <a:xfrm>
            <a:off x="395536" y="1916832"/>
            <a:ext cx="4905189" cy="4401205"/>
          </a:xfrm>
          <a:prstGeom prst="rect">
            <a:avLst/>
          </a:prstGeom>
          <a:solidFill>
            <a:schemeClr val="accent4">
              <a:lumMod val="20000"/>
              <a:lumOff val="80000"/>
            </a:schemeClr>
          </a:solidFill>
        </p:spPr>
        <p:txBody>
          <a:bodyPr wrap="square">
            <a:spAutoFit/>
          </a:bodyPr>
          <a:lstStyle/>
          <a:p>
            <a:pPr algn="ctr">
              <a:buNone/>
            </a:pPr>
            <a:r>
              <a:rPr lang="es-CO" sz="2800" dirty="0" smtClean="0"/>
              <a:t> </a:t>
            </a:r>
            <a:r>
              <a:rPr lang="es-CO" sz="4000" dirty="0" smtClean="0">
                <a:solidFill>
                  <a:srgbClr val="FF0000"/>
                </a:solidFill>
              </a:rPr>
              <a:t>Juan:12:48</a:t>
            </a:r>
            <a:r>
              <a:rPr lang="es-CO" sz="4000" dirty="0" smtClean="0"/>
              <a:t>.</a:t>
            </a:r>
            <a:r>
              <a:rPr lang="es-CO" sz="4000" b="1" baseline="30000" dirty="0" smtClean="0"/>
              <a:t> </a:t>
            </a:r>
            <a:r>
              <a:rPr lang="es-CO" sz="4000" b="1" dirty="0" smtClean="0"/>
              <a:t>El que me rechaza y no recibe mis palabras, tiene quien lo juzgue: la palabra que he hablado, ella lo juzgará en el día final</a:t>
            </a:r>
            <a:r>
              <a:rPr lang="es-CO" sz="4000" dirty="0" smtClean="0"/>
              <a:t> </a:t>
            </a:r>
          </a:p>
        </p:txBody>
      </p:sp>
      <p:pic>
        <p:nvPicPr>
          <p:cNvPr id="56322" name="Picture 2" descr="http://t0.gstatic.com/images?q=tbn:ANd9GcTbZOI5EKi_25VfMNHmhrf8FanQL4jNnSymY5rHxjskOernHi_S"/>
          <p:cNvPicPr>
            <a:picLocks noChangeAspect="1" noChangeArrowheads="1"/>
          </p:cNvPicPr>
          <p:nvPr/>
        </p:nvPicPr>
        <p:blipFill>
          <a:blip r:embed="rId2" cstate="print"/>
          <a:srcRect/>
          <a:stretch>
            <a:fillRect/>
          </a:stretch>
        </p:blipFill>
        <p:spPr bwMode="auto">
          <a:xfrm>
            <a:off x="5724128" y="1556792"/>
            <a:ext cx="3024336" cy="2352676"/>
          </a:xfrm>
          <a:prstGeom prst="rect">
            <a:avLst/>
          </a:prstGeom>
          <a:noFill/>
        </p:spPr>
      </p:pic>
      <p:pic>
        <p:nvPicPr>
          <p:cNvPr id="56324" name="Picture 4" descr="http://t1.gstatic.com/images?q=tbn:ANd9GcTQpUhM3TPLcUz314xW-1a4MjzVT6ldsCOWWYVPG0RuiEX5LOJUyg"/>
          <p:cNvPicPr>
            <a:picLocks noChangeAspect="1" noChangeArrowheads="1"/>
          </p:cNvPicPr>
          <p:nvPr/>
        </p:nvPicPr>
        <p:blipFill>
          <a:blip r:embed="rId3" cstate="print"/>
          <a:srcRect/>
          <a:stretch>
            <a:fillRect/>
          </a:stretch>
        </p:blipFill>
        <p:spPr bwMode="auto">
          <a:xfrm>
            <a:off x="5580112" y="4437112"/>
            <a:ext cx="3240360"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152128"/>
          </a:xfrm>
        </p:spPr>
        <p:txBody>
          <a:bodyPr>
            <a:normAutofit/>
          </a:bodyPr>
          <a:lstStyle/>
          <a:p>
            <a:pPr algn="ctr">
              <a:buNone/>
            </a:pPr>
            <a:r>
              <a:rPr lang="es-CO" dirty="0" smtClean="0"/>
              <a:t>    </a:t>
            </a:r>
            <a:r>
              <a:rPr lang="es-CO" dirty="0" smtClean="0">
                <a:solidFill>
                  <a:srgbClr val="0070C0"/>
                </a:solidFill>
              </a:rPr>
              <a:t>No penséis que yo os voy a acusar ante el Padre, dijo Jesús en</a:t>
            </a:r>
            <a:r>
              <a:rPr lang="es-CO" dirty="0" smtClean="0"/>
              <a:t> </a:t>
            </a:r>
            <a:r>
              <a:rPr lang="es-CO" dirty="0" smtClean="0">
                <a:solidFill>
                  <a:srgbClr val="FF0000"/>
                </a:solidFill>
              </a:rPr>
              <a:t>(Juan 5:48).</a:t>
            </a:r>
            <a:endParaRPr lang="es-CO" dirty="0" smtClean="0"/>
          </a:p>
          <a:p>
            <a:pPr>
              <a:buNone/>
            </a:pPr>
            <a:endParaRPr lang="es-CO" dirty="0"/>
          </a:p>
        </p:txBody>
      </p:sp>
      <p:sp>
        <p:nvSpPr>
          <p:cNvPr id="4" name="3 Rectángulo"/>
          <p:cNvSpPr/>
          <p:nvPr/>
        </p:nvSpPr>
        <p:spPr>
          <a:xfrm>
            <a:off x="611560" y="1844825"/>
            <a:ext cx="5256584" cy="3385542"/>
          </a:xfrm>
          <a:prstGeom prst="rect">
            <a:avLst/>
          </a:prstGeom>
        </p:spPr>
        <p:txBody>
          <a:bodyPr wrap="square">
            <a:spAutoFit/>
          </a:bodyPr>
          <a:lstStyle/>
          <a:p>
            <a:pPr algn="ctr">
              <a:buNone/>
            </a:pPr>
            <a:r>
              <a:rPr lang="es-CO" sz="2800" dirty="0" smtClean="0"/>
              <a:t>Los contemporáneos de Jesús quedaban sin excusa pues habían oído de él la verdad acerca de su identidad y misión.  Por tanto, no podían aducir ignorancia en cuanto a los requerimientos para la salvación. </a:t>
            </a:r>
          </a:p>
          <a:p>
            <a:pPr>
              <a:buNone/>
            </a:pPr>
            <a:endParaRPr lang="es-CO" dirty="0" smtClean="0"/>
          </a:p>
        </p:txBody>
      </p:sp>
      <p:sp>
        <p:nvSpPr>
          <p:cNvPr id="5" name="4 Rectángulo"/>
          <p:cNvSpPr/>
          <p:nvPr/>
        </p:nvSpPr>
        <p:spPr>
          <a:xfrm>
            <a:off x="395536" y="5733256"/>
            <a:ext cx="8424936" cy="954107"/>
          </a:xfrm>
          <a:prstGeom prst="rect">
            <a:avLst/>
          </a:prstGeom>
        </p:spPr>
        <p:txBody>
          <a:bodyPr wrap="square">
            <a:spAutoFit/>
          </a:bodyPr>
          <a:lstStyle/>
          <a:p>
            <a:pPr algn="ctr"/>
            <a:r>
              <a:rPr lang="es-CO" sz="2800" dirty="0" smtClean="0"/>
              <a:t> Si no hubiesen oído la verdad, no hubieran sido considerados responsables </a:t>
            </a:r>
            <a:r>
              <a:rPr lang="es-CO" sz="2800" dirty="0" smtClean="0">
                <a:solidFill>
                  <a:srgbClr val="FF0000"/>
                </a:solidFill>
              </a:rPr>
              <a:t>(Lease Juan 9:39-41)</a:t>
            </a:r>
            <a:r>
              <a:rPr lang="es-CO" sz="2800" dirty="0" smtClean="0"/>
              <a:t>. </a:t>
            </a:r>
            <a:endParaRPr lang="es-CO" sz="2800" dirty="0"/>
          </a:p>
        </p:txBody>
      </p:sp>
      <p:pic>
        <p:nvPicPr>
          <p:cNvPr id="55298" name="Picture 2" descr="http://t0.gstatic.com/images?q=tbn:ANd9GcTpW-kDqs_KGvSM4JVWKffBo_gUqG9D8jbLo0Xy3A-FS9x_V5VwBg"/>
          <p:cNvPicPr>
            <a:picLocks noChangeAspect="1" noChangeArrowheads="1"/>
          </p:cNvPicPr>
          <p:nvPr/>
        </p:nvPicPr>
        <p:blipFill>
          <a:blip r:embed="rId2" cstate="print"/>
          <a:srcRect/>
          <a:stretch>
            <a:fillRect/>
          </a:stretch>
        </p:blipFill>
        <p:spPr bwMode="auto">
          <a:xfrm>
            <a:off x="6084168" y="1844824"/>
            <a:ext cx="2866628"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184576" cy="6120680"/>
          </a:xfrm>
        </p:spPr>
        <p:txBody>
          <a:bodyPr>
            <a:normAutofit fontScale="92500" lnSpcReduction="10000"/>
          </a:bodyPr>
          <a:lstStyle/>
          <a:p>
            <a:pPr algn="ctr">
              <a:buNone/>
            </a:pPr>
            <a:r>
              <a:rPr lang="es-CO" dirty="0" smtClean="0"/>
              <a:t>   Así pasa con los  que oyen la Palabra de Dios hoy día. </a:t>
            </a:r>
          </a:p>
          <a:p>
            <a:pPr algn="ctr">
              <a:buNone/>
            </a:pPr>
            <a:r>
              <a:rPr lang="es-CO" dirty="0" smtClean="0"/>
              <a:t>¡Grande es la responsabilidad que Dios coloca sobre los que la oyen! </a:t>
            </a:r>
          </a:p>
          <a:p>
            <a:pPr algn="ctr">
              <a:buNone/>
            </a:pPr>
            <a:endParaRPr lang="es-CO" dirty="0" smtClean="0"/>
          </a:p>
          <a:p>
            <a:pPr algn="ctr">
              <a:buNone/>
            </a:pPr>
            <a:r>
              <a:rPr lang="es-CO" dirty="0" smtClean="0"/>
              <a:t> Pueden ridiculizar y aun despreciar los sermones, pero para pesar suyo al fin encontrarán que deben rendir cuenta de lo que han hecho teniendo en cuenta lo que han oído. </a:t>
            </a:r>
          </a:p>
          <a:p>
            <a:endParaRPr lang="es-CO" dirty="0"/>
          </a:p>
        </p:txBody>
      </p:sp>
      <p:sp>
        <p:nvSpPr>
          <p:cNvPr id="58370" name="AutoShape 2" descr="data:image/jpe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63500" y="-493713"/>
            <a:ext cx="1123950" cy="10096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8372" name="AutoShape 4" descr="data:image/jpe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63500" y="-660400"/>
            <a:ext cx="15240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8374" name="AutoShape 6" descr="data:image/jpe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63500" y="-660400"/>
            <a:ext cx="15240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8376" name="AutoShape 8" descr="data:image/jpe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63500" y="-660400"/>
            <a:ext cx="15240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1" name="Picture 2" descr="http://t0.gstatic.com/images?q=tbn:ANd9GcTpW-kDqs_KGvSM4JVWKffBo_gUqG9D8jbLo0Xy3A-FS9x_V5VwBg"/>
          <p:cNvPicPr>
            <a:picLocks noChangeAspect="1" noChangeArrowheads="1"/>
          </p:cNvPicPr>
          <p:nvPr/>
        </p:nvPicPr>
        <p:blipFill>
          <a:blip r:embed="rId2" cstate="print"/>
          <a:srcRect/>
          <a:stretch>
            <a:fillRect/>
          </a:stretch>
        </p:blipFill>
        <p:spPr bwMode="auto">
          <a:xfrm>
            <a:off x="6012160" y="188640"/>
            <a:ext cx="2866628" cy="3096344"/>
          </a:xfrm>
          <a:prstGeom prst="rect">
            <a:avLst/>
          </a:prstGeom>
          <a:noFill/>
        </p:spPr>
      </p:pic>
      <p:pic>
        <p:nvPicPr>
          <p:cNvPr id="58378" name="Picture 10" descr="http://t0.gstatic.com/images?q=tbn:ANd9GcQJmGzTY1p9dqeqzBvmlXfDzg14GjuXg406d-CB5b_Z0TM_ZzYy"/>
          <p:cNvPicPr>
            <a:picLocks noChangeAspect="1" noChangeArrowheads="1"/>
          </p:cNvPicPr>
          <p:nvPr/>
        </p:nvPicPr>
        <p:blipFill>
          <a:blip r:embed="rId3" cstate="print"/>
          <a:srcRect/>
          <a:stretch>
            <a:fillRect/>
          </a:stretch>
        </p:blipFill>
        <p:spPr bwMode="auto">
          <a:xfrm>
            <a:off x="6084168" y="3501008"/>
            <a:ext cx="2808312"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58378"/>
                                        </p:tgtEl>
                                        <p:attrNameLst>
                                          <p:attrName>style.visibility</p:attrName>
                                        </p:attrNameLst>
                                      </p:cBhvr>
                                      <p:to>
                                        <p:strVal val="visible"/>
                                      </p:to>
                                    </p:set>
                                    <p:animEffect transition="in" filter="fade">
                                      <p:cBhvr>
                                        <p:cTn id="7" dur="100"/>
                                        <p:tgtEl>
                                          <p:spTgt spid="58378"/>
                                        </p:tgtEl>
                                      </p:cBhvr>
                                    </p:animEffect>
                                    <p:anim calcmode="lin" valueType="num">
                                      <p:cBhvr>
                                        <p:cTn id="8" dur="400" fill="hold"/>
                                        <p:tgtEl>
                                          <p:spTgt spid="58378"/>
                                        </p:tgtEl>
                                        <p:attrNameLst>
                                          <p:attrName>ppt_x</p:attrName>
                                        </p:attrNameLst>
                                      </p:cBhvr>
                                      <p:tavLst>
                                        <p:tav tm="0">
                                          <p:val>
                                            <p:strVal val="#ppt_x"/>
                                          </p:val>
                                        </p:tav>
                                        <p:tav tm="100000">
                                          <p:val>
                                            <p:strVal val="#ppt_x"/>
                                          </p:val>
                                        </p:tav>
                                      </p:tavLst>
                                    </p:anim>
                                    <p:anim calcmode="lin" valueType="num">
                                      <p:cBhvr>
                                        <p:cTn id="9" dur="400" fill="hold"/>
                                        <p:tgtEl>
                                          <p:spTgt spid="5837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837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837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 calcmode="lin" valueType="num">
                                      <p:cBhvr>
                                        <p:cTn id="16"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17"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1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0.gstatic.com/images?q=tbn:ANd9GcTbZOI5EKi_25VfMNHmhrf8FanQL4jNnSymY5rHxjskOernHi_S"/>
          <p:cNvPicPr>
            <a:picLocks noGrp="1" noChangeAspect="1" noChangeArrowheads="1"/>
          </p:cNvPicPr>
          <p:nvPr>
            <p:ph idx="1"/>
          </p:nvPr>
        </p:nvPicPr>
        <p:blipFill>
          <a:blip r:embed="rId2" cstate="print"/>
          <a:srcRect/>
          <a:stretch>
            <a:fillRect/>
          </a:stretch>
        </p:blipFill>
        <p:spPr bwMode="auto">
          <a:xfrm>
            <a:off x="971600" y="332656"/>
            <a:ext cx="3816424" cy="2952328"/>
          </a:xfrm>
          <a:prstGeom prst="rect">
            <a:avLst/>
          </a:prstGeom>
          <a:noFill/>
        </p:spPr>
      </p:pic>
      <p:pic>
        <p:nvPicPr>
          <p:cNvPr id="5" name="4 Imagen" descr="imagesCA2D1YW4.jpg"/>
          <p:cNvPicPr>
            <a:picLocks noChangeAspect="1"/>
          </p:cNvPicPr>
          <p:nvPr/>
        </p:nvPicPr>
        <p:blipFill>
          <a:blip r:embed="rId3" cstate="print"/>
          <a:stretch>
            <a:fillRect/>
          </a:stretch>
        </p:blipFill>
        <p:spPr>
          <a:xfrm>
            <a:off x="4932040" y="332656"/>
            <a:ext cx="3600400" cy="2952328"/>
          </a:xfrm>
          <a:prstGeom prst="rect">
            <a:avLst/>
          </a:prstGeom>
        </p:spPr>
      </p:pic>
      <p:sp>
        <p:nvSpPr>
          <p:cNvPr id="6" name="5 Rectángulo"/>
          <p:cNvSpPr/>
          <p:nvPr/>
        </p:nvSpPr>
        <p:spPr>
          <a:xfrm>
            <a:off x="0" y="3501008"/>
            <a:ext cx="9144000" cy="3416320"/>
          </a:xfrm>
          <a:prstGeom prst="rect">
            <a:avLst/>
          </a:prstGeom>
        </p:spPr>
        <p:txBody>
          <a:bodyPr wrap="square">
            <a:spAutoFit/>
          </a:bodyPr>
          <a:lstStyle/>
          <a:p>
            <a:pPr algn="ctr"/>
            <a:r>
              <a:rPr lang="es-CO" sz="2400" dirty="0" smtClean="0">
                <a:solidFill>
                  <a:srgbClr val="FF0000"/>
                </a:solidFill>
              </a:rPr>
              <a:t>Rm.14: 10</a:t>
            </a:r>
            <a:r>
              <a:rPr lang="es-CO" sz="2400" dirty="0" smtClean="0"/>
              <a:t> "Porque </a:t>
            </a:r>
            <a:r>
              <a:rPr lang="es-CO" sz="2400" u="sng" dirty="0" smtClean="0">
                <a:solidFill>
                  <a:srgbClr val="0070C0"/>
                </a:solidFill>
              </a:rPr>
              <a:t>todos compareceremos ante el tribunal de Cristo". </a:t>
            </a:r>
          </a:p>
          <a:p>
            <a:pPr algn="ctr"/>
            <a:endParaRPr lang="es-CO" sz="2400" dirty="0" smtClean="0"/>
          </a:p>
          <a:p>
            <a:pPr algn="ctr"/>
            <a:r>
              <a:rPr lang="es-CO" sz="2400" dirty="0" smtClean="0"/>
              <a:t> Observe las dos imágenes, en una esta la persona acompañada de Cristo.  En la otra está la persona sola, sin Cristo, o sea sin quien lo defienda ante el tribunal. </a:t>
            </a:r>
          </a:p>
          <a:p>
            <a:pPr algn="ctr"/>
            <a:r>
              <a:rPr lang="es-CO" sz="2400" dirty="0" smtClean="0"/>
              <a:t> Estos representan los dos “pámpanos”,  El que está acompañado de Cristo, se esforzó por obedecer a Dios, el otro aunque sabía lo que debía hacer, se conformó con el conocimiento que tenía, pero no lo puso en práctica.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to="" calcmode="lin" valueType="num">
                                      <p:cBhvr>
                                        <p:cTn id="21" dur="1" fill="hold"/>
                                        <p:tgtEl>
                                          <p:spTgt spid="6">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allAtOnce"/>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¿Qué hacer para no perder lo obtenido?</a:t>
            </a:r>
            <a:endParaRPr lang="es-CO" dirty="0">
              <a:latin typeface="Harlow Solid Italic" pitchFamily="82" charset="0"/>
            </a:endParaRPr>
          </a:p>
        </p:txBody>
      </p:sp>
      <p:sp>
        <p:nvSpPr>
          <p:cNvPr id="3" name="2 Marcador de contenido"/>
          <p:cNvSpPr>
            <a:spLocks noGrp="1"/>
          </p:cNvSpPr>
          <p:nvPr>
            <p:ph idx="1"/>
          </p:nvPr>
        </p:nvSpPr>
        <p:spPr>
          <a:xfrm>
            <a:off x="457200" y="1600200"/>
            <a:ext cx="5338936" cy="4925144"/>
          </a:xfrm>
        </p:spPr>
        <p:txBody>
          <a:bodyPr>
            <a:normAutofit fontScale="92500" lnSpcReduction="10000"/>
          </a:bodyPr>
          <a:lstStyle/>
          <a:p>
            <a:pPr algn="ctr">
              <a:buNone/>
            </a:pPr>
            <a:r>
              <a:rPr lang="es-ES" dirty="0" smtClean="0"/>
              <a:t>   </a:t>
            </a:r>
            <a:r>
              <a:rPr lang="es-ES" sz="3900" dirty="0" smtClean="0"/>
              <a:t> </a:t>
            </a:r>
            <a:r>
              <a:rPr lang="es-ES" sz="3900" u="sng" dirty="0" smtClean="0">
                <a:solidFill>
                  <a:srgbClr val="FF0000"/>
                </a:solidFill>
              </a:rPr>
              <a:t>Permaneced en mí</a:t>
            </a:r>
            <a:r>
              <a:rPr lang="es-ES" sz="3900" dirty="0" smtClean="0"/>
              <a:t>,</a:t>
            </a:r>
            <a:r>
              <a:rPr lang="es-ES" sz="3900" u="sng" dirty="0" smtClean="0">
                <a:solidFill>
                  <a:srgbClr val="FF0000"/>
                </a:solidFill>
              </a:rPr>
              <a:t> como yo en vosotros</a:t>
            </a:r>
            <a:r>
              <a:rPr lang="es-ES" sz="3900" dirty="0" smtClean="0"/>
              <a:t>.</a:t>
            </a:r>
          </a:p>
          <a:p>
            <a:pPr algn="ctr">
              <a:buNone/>
            </a:pPr>
            <a:r>
              <a:rPr lang="es-ES" sz="3900" dirty="0" smtClean="0"/>
              <a:t> Lo mismo que el sarmiento no puede dar fruto por sí mismo, si no permanece en la vid; así tampoco vosotros si no permanecéis en mí </a:t>
            </a:r>
            <a:r>
              <a:rPr lang="es-ES" sz="3900" dirty="0" smtClean="0">
                <a:solidFill>
                  <a:srgbClr val="FF0000"/>
                </a:solidFill>
              </a:rPr>
              <a:t>(Juan 15:4).</a:t>
            </a:r>
            <a:r>
              <a:rPr lang="es-ES" dirty="0" smtClean="0">
                <a:solidFill>
                  <a:srgbClr val="FF0000"/>
                </a:solidFill>
              </a:rPr>
              <a:t> </a:t>
            </a:r>
            <a:endParaRPr lang="es-CO" dirty="0">
              <a:solidFill>
                <a:srgbClr val="FF0000"/>
              </a:solidFill>
            </a:endParaRPr>
          </a:p>
        </p:txBody>
      </p:sp>
      <p:pic>
        <p:nvPicPr>
          <p:cNvPr id="14338" name="Picture 2" descr="http://www.ocdburgos.org/imagftp/im120090517.jpg"/>
          <p:cNvPicPr>
            <a:picLocks noChangeAspect="1" noChangeArrowheads="1"/>
          </p:cNvPicPr>
          <p:nvPr/>
        </p:nvPicPr>
        <p:blipFill>
          <a:blip r:embed="rId2" cstate="print"/>
          <a:srcRect/>
          <a:stretch>
            <a:fillRect/>
          </a:stretch>
        </p:blipFill>
        <p:spPr bwMode="auto">
          <a:xfrm>
            <a:off x="6084168" y="2204864"/>
            <a:ext cx="2592288"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 calcmode="lin" valueType="num">
                                      <p:cBhvr additive="base">
                                        <p:cTn id="12" dur="5000" fill="hold"/>
                                        <p:tgtEl>
                                          <p:spTgt spid="14338"/>
                                        </p:tgtEl>
                                        <p:attrNameLst>
                                          <p:attrName>ppt_x</p:attrName>
                                        </p:attrNameLst>
                                      </p:cBhvr>
                                      <p:tavLst>
                                        <p:tav tm="0">
                                          <p:val>
                                            <p:strVal val="#ppt_x"/>
                                          </p:val>
                                        </p:tav>
                                        <p:tav tm="100000">
                                          <p:val>
                                            <p:strVal val="#ppt_x"/>
                                          </p:val>
                                        </p:tav>
                                      </p:tavLst>
                                    </p:anim>
                                    <p:anim calcmode="lin" valueType="num">
                                      <p:cBhvr additive="base">
                                        <p:cTn id="13" dur="5000" fill="hold"/>
                                        <p:tgtEl>
                                          <p:spTgt spid="1433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5"/>
            <a:ext cx="5472608" cy="4032448"/>
          </a:xfrm>
          <a:solidFill>
            <a:srgbClr val="FFC000"/>
          </a:solidFill>
        </p:spPr>
        <p:txBody>
          <a:bodyPr>
            <a:normAutofit/>
          </a:bodyPr>
          <a:lstStyle/>
          <a:p>
            <a:pPr algn="ctr">
              <a:buNone/>
            </a:pPr>
            <a:r>
              <a:rPr lang="es-CO" b="1" dirty="0" smtClean="0"/>
              <a:t>    </a:t>
            </a:r>
            <a:r>
              <a:rPr lang="es-CO" dirty="0" smtClean="0"/>
              <a:t>Para no perder lo que hasta ahora se ha obtenido, el secreto está en “Permanecer continuamente en conexión viviente con Cristo” esto  “es esencial para el crecimiento y para dar frutos”. </a:t>
            </a:r>
            <a:endParaRPr lang="es-CO" dirty="0"/>
          </a:p>
        </p:txBody>
      </p:sp>
      <p:pic>
        <p:nvPicPr>
          <p:cNvPr id="1026" name="Picture 2" descr="http://t3.gstatic.com/images?q=tbn:ANd9GcSh4OJOYP8zSxa0TZ8IOs5XUXtq3gmV2Extdji_bYfZeesENoqK"/>
          <p:cNvPicPr>
            <a:picLocks noChangeAspect="1" noChangeArrowheads="1"/>
          </p:cNvPicPr>
          <p:nvPr/>
        </p:nvPicPr>
        <p:blipFill>
          <a:blip r:embed="rId2" cstate="print"/>
          <a:srcRect/>
          <a:stretch>
            <a:fillRect/>
          </a:stretch>
        </p:blipFill>
        <p:spPr bwMode="auto">
          <a:xfrm>
            <a:off x="5940152" y="548680"/>
            <a:ext cx="2952328" cy="3888432"/>
          </a:xfrm>
          <a:prstGeom prst="rect">
            <a:avLst/>
          </a:prstGeom>
          <a:noFill/>
        </p:spPr>
      </p:pic>
      <p:sp>
        <p:nvSpPr>
          <p:cNvPr id="5" name="4 Rectángulo"/>
          <p:cNvSpPr/>
          <p:nvPr/>
        </p:nvSpPr>
        <p:spPr>
          <a:xfrm>
            <a:off x="251520" y="4653135"/>
            <a:ext cx="8640960" cy="2246769"/>
          </a:xfrm>
          <a:prstGeom prst="rect">
            <a:avLst/>
          </a:prstGeom>
          <a:solidFill>
            <a:srgbClr val="FFC000"/>
          </a:solidFill>
        </p:spPr>
        <p:txBody>
          <a:bodyPr wrap="square">
            <a:spAutoFit/>
          </a:bodyPr>
          <a:lstStyle/>
          <a:p>
            <a:pPr algn="ctr"/>
            <a:r>
              <a:rPr lang="es-CO" sz="2800" dirty="0" smtClean="0"/>
              <a:t>No es suficiente prestar una atención esporádica a la religión.  El crecimiento espiritual no se promueve mediante el fervor religioso, entusiasta y transitorio de un día, seguido por una profunda depresión ocasionada por el descuido al día siguiente.</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22912" cy="5649491"/>
          </a:xfrm>
        </p:spPr>
        <p:txBody>
          <a:bodyPr>
            <a:normAutofit fontScale="92500" lnSpcReduction="10000"/>
          </a:bodyPr>
          <a:lstStyle/>
          <a:p>
            <a:pPr algn="ctr">
              <a:buNone/>
            </a:pPr>
            <a:r>
              <a:rPr lang="es-CO" dirty="0" smtClean="0"/>
              <a:t>    Permanecer en Cristo significa que el alma </a:t>
            </a:r>
            <a:r>
              <a:rPr lang="es-CO" u="sng" dirty="0" smtClean="0">
                <a:solidFill>
                  <a:srgbClr val="0070C0"/>
                </a:solidFill>
              </a:rPr>
              <a:t>diariamente debe estar en constante comunión con Jesucristo y debe vivir la vida de Cristo</a:t>
            </a:r>
          </a:p>
          <a:p>
            <a:pPr algn="ctr">
              <a:buNone/>
            </a:pPr>
            <a:r>
              <a:rPr lang="es-CO" dirty="0" smtClean="0"/>
              <a:t>    No es posible que una rama dependa de otra para su vitalidad; </a:t>
            </a:r>
            <a:r>
              <a:rPr lang="es-CO" u="sng" dirty="0" smtClean="0">
                <a:solidFill>
                  <a:srgbClr val="0070C0"/>
                </a:solidFill>
              </a:rPr>
              <a:t>cada una debe mantener su relación personal con la vid</a:t>
            </a:r>
            <a:r>
              <a:rPr lang="es-CO" dirty="0" smtClean="0"/>
              <a:t>.  Cada miembro debe dar sus propios frutos. </a:t>
            </a:r>
          </a:p>
          <a:p>
            <a:endParaRPr lang="es-CO" dirty="0"/>
          </a:p>
        </p:txBody>
      </p:sp>
      <p:pic>
        <p:nvPicPr>
          <p:cNvPr id="62466" name="Picture 2" descr="http://t0.gstatic.com/images?q=tbn:ANd9GcR9GEvVxlfOQ0EKze-2uDul9dtGJ8OG8WeWytxo53Ufmq3_g68dmQ"/>
          <p:cNvPicPr>
            <a:picLocks noChangeAspect="1" noChangeArrowheads="1"/>
          </p:cNvPicPr>
          <p:nvPr/>
        </p:nvPicPr>
        <p:blipFill>
          <a:blip r:embed="rId2" cstate="print"/>
          <a:srcRect/>
          <a:stretch>
            <a:fillRect/>
          </a:stretch>
        </p:blipFill>
        <p:spPr bwMode="auto">
          <a:xfrm>
            <a:off x="5868144" y="404664"/>
            <a:ext cx="3024336" cy="3096344"/>
          </a:xfrm>
          <a:prstGeom prst="rect">
            <a:avLst/>
          </a:prstGeom>
          <a:noFill/>
        </p:spPr>
      </p:pic>
      <p:sp>
        <p:nvSpPr>
          <p:cNvPr id="5" name="4 Rectángulo"/>
          <p:cNvSpPr/>
          <p:nvPr/>
        </p:nvSpPr>
        <p:spPr>
          <a:xfrm>
            <a:off x="5580112" y="3573016"/>
            <a:ext cx="3563888" cy="2677656"/>
          </a:xfrm>
          <a:prstGeom prst="rect">
            <a:avLst/>
          </a:prstGeom>
        </p:spPr>
        <p:txBody>
          <a:bodyPr wrap="square">
            <a:spAutoFit/>
          </a:bodyPr>
          <a:lstStyle/>
          <a:p>
            <a:pPr algn="ctr">
              <a:buNone/>
            </a:pPr>
            <a:r>
              <a:rPr lang="es-CO" sz="2400" dirty="0" smtClean="0">
                <a:solidFill>
                  <a:srgbClr val="FF0000"/>
                </a:solidFill>
              </a:rPr>
              <a:t>Gal. 2:20</a:t>
            </a:r>
            <a:r>
              <a:rPr lang="es-CO" sz="2400" dirty="0" smtClean="0"/>
              <a:t>. Y ya no vivo yo; es Cristo quien vive en mí. Y respecto del vivir ahora en carne, vivo en la fe del Hijo de Dios, que me amó y se entregó a sí mismo por mí.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¿Cual es la condición indispensable para dar fruto?</a:t>
            </a:r>
            <a:endParaRPr lang="es-CO" dirty="0">
              <a:latin typeface="Harlow Solid Italic" pitchFamily="82" charset="0"/>
            </a:endParaRPr>
          </a:p>
        </p:txBody>
      </p:sp>
      <p:sp>
        <p:nvSpPr>
          <p:cNvPr id="3" name="2 Marcador de contenido"/>
          <p:cNvSpPr>
            <a:spLocks noGrp="1"/>
          </p:cNvSpPr>
          <p:nvPr>
            <p:ph idx="1"/>
          </p:nvPr>
        </p:nvSpPr>
        <p:spPr>
          <a:xfrm>
            <a:off x="457200" y="1600200"/>
            <a:ext cx="8229600" cy="1828800"/>
          </a:xfrm>
        </p:spPr>
        <p:txBody>
          <a:bodyPr>
            <a:normAutofit fontScale="92500" lnSpcReduction="10000"/>
          </a:bodyPr>
          <a:lstStyle/>
          <a:p>
            <a:pPr algn="ctr">
              <a:buNone/>
            </a:pPr>
            <a:r>
              <a:rPr lang="es-ES" dirty="0" smtClean="0"/>
              <a:t>      Yo soy la vid; vosotros los sarmientos. </a:t>
            </a:r>
            <a:r>
              <a:rPr lang="es-ES" b="1" i="1" u="sng" dirty="0" smtClean="0">
                <a:solidFill>
                  <a:srgbClr val="0070C0"/>
                </a:solidFill>
              </a:rPr>
              <a:t>El que permanece en mí y yo en él, ése da mucho fruto</a:t>
            </a:r>
            <a:r>
              <a:rPr lang="es-ES" dirty="0" smtClean="0"/>
              <a:t>; porque separados de mí no podéis hacer nada</a:t>
            </a:r>
            <a:r>
              <a:rPr lang="es-ES" dirty="0" smtClean="0">
                <a:solidFill>
                  <a:srgbClr val="FF0000"/>
                </a:solidFill>
              </a:rPr>
              <a:t> (Juan 15:5)</a:t>
            </a:r>
            <a:r>
              <a:rPr lang="es-CO" dirty="0" smtClean="0"/>
              <a:t>  </a:t>
            </a:r>
            <a:r>
              <a:rPr lang="es-ES" dirty="0" smtClean="0"/>
              <a:t>  </a:t>
            </a:r>
            <a:endParaRPr lang="es-CO" dirty="0"/>
          </a:p>
        </p:txBody>
      </p:sp>
      <p:sp>
        <p:nvSpPr>
          <p:cNvPr id="4" name="3 Rectángulo"/>
          <p:cNvSpPr/>
          <p:nvPr/>
        </p:nvSpPr>
        <p:spPr>
          <a:xfrm>
            <a:off x="539552" y="3573015"/>
            <a:ext cx="4392488" cy="2862322"/>
          </a:xfrm>
          <a:prstGeom prst="rect">
            <a:avLst/>
          </a:prstGeom>
          <a:solidFill>
            <a:srgbClr val="FFFF00"/>
          </a:solidFill>
        </p:spPr>
        <p:txBody>
          <a:bodyPr wrap="square">
            <a:spAutoFit/>
          </a:bodyPr>
          <a:lstStyle/>
          <a:p>
            <a:pPr algn="ctr">
              <a:buNone/>
            </a:pPr>
            <a:r>
              <a:rPr lang="es-CO" sz="3600" dirty="0" smtClean="0"/>
              <a:t>”La mente carnal . . . no se sujeta a la ley de Dios, ni tampoco puede” Dijo el apóstol Pablo en </a:t>
            </a:r>
            <a:r>
              <a:rPr lang="es-CO" sz="3600" dirty="0" smtClean="0">
                <a:solidFill>
                  <a:srgbClr val="FF0000"/>
                </a:solidFill>
              </a:rPr>
              <a:t>(Rom. 8:7).</a:t>
            </a:r>
          </a:p>
        </p:txBody>
      </p:sp>
      <p:pic>
        <p:nvPicPr>
          <p:cNvPr id="2050" name="Picture 2" descr="http://t1.gstatic.com/images?q=tbn:ANd9GcRk-r_DeRVO7YxQtDmPZ2WsAzl9w1ttIKRGR475xZULs-yCFKu08w"/>
          <p:cNvPicPr>
            <a:picLocks noChangeAspect="1" noChangeArrowheads="1"/>
          </p:cNvPicPr>
          <p:nvPr/>
        </p:nvPicPr>
        <p:blipFill>
          <a:blip r:embed="rId2" cstate="print"/>
          <a:srcRect/>
          <a:stretch>
            <a:fillRect/>
          </a:stretch>
        </p:blipFill>
        <p:spPr bwMode="auto">
          <a:xfrm>
            <a:off x="5652120" y="3284984"/>
            <a:ext cx="3024336" cy="317790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1"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heel(4)">
                                      <p:cBhvr>
                                        <p:cTn id="13" dur="20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strVal val="#ppt_w*0.70"/>
                                          </p:val>
                                        </p:tav>
                                        <p:tav tm="100000">
                                          <p:val>
                                            <p:strVal val="#ppt_w"/>
                                          </p:val>
                                        </p:tav>
                                      </p:tavLst>
                                    </p:anim>
                                    <p:anim calcmode="lin" valueType="num">
                                      <p:cBhvr>
                                        <p:cTn id="19" dur="1000" fill="hold"/>
                                        <p:tgtEl>
                                          <p:spTgt spid="4"/>
                                        </p:tgtEl>
                                        <p:attrNameLst>
                                          <p:attrName>ppt_h</p:attrName>
                                        </p:attrNameLst>
                                      </p:cBhvr>
                                      <p:tavLst>
                                        <p:tav tm="0">
                                          <p:val>
                                            <p:strVal val="#ppt_h"/>
                                          </p:val>
                                        </p:tav>
                                        <p:tav tm="100000">
                                          <p:val>
                                            <p:strVal val="#ppt_h"/>
                                          </p:val>
                                        </p:tav>
                                      </p:tavLst>
                                    </p:anim>
                                    <p:animEffect transition="in" filter="fade">
                                      <p:cBhvr>
                                        <p:cTn id="2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3600400" cy="4536503"/>
          </a:xfrm>
          <a:solidFill>
            <a:schemeClr val="accent1">
              <a:lumMod val="20000"/>
              <a:lumOff val="80000"/>
            </a:schemeClr>
          </a:solidFill>
        </p:spPr>
        <p:txBody>
          <a:bodyPr>
            <a:normAutofit/>
          </a:bodyPr>
          <a:lstStyle/>
          <a:p>
            <a:pPr algn="ctr">
              <a:buNone/>
            </a:pPr>
            <a:r>
              <a:rPr lang="es-CO" dirty="0" smtClean="0"/>
              <a:t>    Es imposible que el hombre por su propia fuerza escape del abismo de pecado en el que ha caído y dé frutos de santidad </a:t>
            </a:r>
            <a:r>
              <a:rPr lang="es-CO" dirty="0" smtClean="0">
                <a:solidFill>
                  <a:srgbClr val="FF0000"/>
                </a:solidFill>
              </a:rPr>
              <a:t>(CC 16).  </a:t>
            </a:r>
            <a:endParaRPr lang="es-CO" dirty="0">
              <a:solidFill>
                <a:srgbClr val="FF0000"/>
              </a:solidFill>
            </a:endParaRPr>
          </a:p>
        </p:txBody>
      </p:sp>
      <p:pic>
        <p:nvPicPr>
          <p:cNvPr id="13314" name="Picture 2" descr="http://t1.gstatic.com/images?q=tbn:ANd9GcRgC82Ao0tnmFiHlwnvp02LoCDg5KrTi7c17T06Or-rfZifvk6v"/>
          <p:cNvPicPr>
            <a:picLocks noChangeAspect="1" noChangeArrowheads="1"/>
          </p:cNvPicPr>
          <p:nvPr/>
        </p:nvPicPr>
        <p:blipFill>
          <a:blip r:embed="rId2" cstate="print"/>
          <a:srcRect/>
          <a:stretch>
            <a:fillRect/>
          </a:stretch>
        </p:blipFill>
        <p:spPr bwMode="auto">
          <a:xfrm>
            <a:off x="3851920" y="476672"/>
            <a:ext cx="4903440" cy="4320480"/>
          </a:xfrm>
          <a:prstGeom prst="rect">
            <a:avLst/>
          </a:prstGeom>
          <a:noFill/>
        </p:spPr>
      </p:pic>
      <p:sp>
        <p:nvSpPr>
          <p:cNvPr id="5" name="4 Rectángulo"/>
          <p:cNvSpPr/>
          <p:nvPr/>
        </p:nvSpPr>
        <p:spPr>
          <a:xfrm>
            <a:off x="251520" y="5157192"/>
            <a:ext cx="8640960" cy="1384995"/>
          </a:xfrm>
          <a:prstGeom prst="rect">
            <a:avLst/>
          </a:prstGeom>
          <a:solidFill>
            <a:schemeClr val="accent6">
              <a:lumMod val="40000"/>
              <a:lumOff val="60000"/>
            </a:schemeClr>
          </a:solidFill>
        </p:spPr>
        <p:txBody>
          <a:bodyPr wrap="square">
            <a:spAutoFit/>
          </a:bodyPr>
          <a:lstStyle/>
          <a:p>
            <a:pPr algn="ctr">
              <a:buNone/>
            </a:pPr>
            <a:r>
              <a:rPr lang="es-CO" sz="2800" dirty="0" smtClean="0"/>
              <a:t>Doquiera los hombres se aferren al principio de que pueden salvarse por sus propias obras, no tendrán una barrera contra el pecado </a:t>
            </a:r>
            <a:r>
              <a:rPr lang="es-CO" sz="2800" dirty="0" smtClean="0">
                <a:solidFill>
                  <a:srgbClr val="FF0000"/>
                </a:solidFill>
              </a:rPr>
              <a:t>(DTG 26-27). </a:t>
            </a:r>
            <a:endParaRPr lang="es-CO"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13314"/>
                                        </p:tgtEl>
                                        <p:attrNameLst>
                                          <p:attrName>style.visibility</p:attrName>
                                        </p:attrNameLst>
                                      </p:cBhvr>
                                      <p:to>
                                        <p:strVal val="visible"/>
                                      </p:to>
                                    </p:set>
                                    <p:animEffect transition="in" filter="wheel(4)">
                                      <p:cBhvr>
                                        <p:cTn id="19" dur="2000"/>
                                        <p:tgtEl>
                                          <p:spTgt spid="1331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rmAutofit fontScale="90000"/>
          </a:bodyPr>
          <a:lstStyle/>
          <a:p>
            <a:r>
              <a:rPr lang="es-CO" dirty="0" smtClean="0">
                <a:latin typeface="Harlow Solid Italic" pitchFamily="82" charset="0"/>
              </a:rPr>
              <a:t>¿Cuál será el final del “sarmiento” que no permanezca en Cristo? </a:t>
            </a:r>
            <a:endParaRPr lang="es-CO" dirty="0">
              <a:latin typeface="Harlow Solid Italic" pitchFamily="82" charset="0"/>
            </a:endParaRPr>
          </a:p>
        </p:txBody>
      </p:sp>
      <p:sp>
        <p:nvSpPr>
          <p:cNvPr id="3" name="2 Marcador de contenido"/>
          <p:cNvSpPr>
            <a:spLocks noGrp="1"/>
          </p:cNvSpPr>
          <p:nvPr>
            <p:ph idx="1"/>
          </p:nvPr>
        </p:nvSpPr>
        <p:spPr>
          <a:xfrm>
            <a:off x="457200" y="1600201"/>
            <a:ext cx="8229600" cy="1468759"/>
          </a:xfrm>
        </p:spPr>
        <p:txBody>
          <a:bodyPr>
            <a:normAutofit lnSpcReduction="10000"/>
          </a:bodyPr>
          <a:lstStyle/>
          <a:p>
            <a:pPr>
              <a:buNone/>
            </a:pPr>
            <a:r>
              <a:rPr lang="es-ES" dirty="0" smtClean="0"/>
              <a:t>     Juan 15:6: Si alguno </a:t>
            </a:r>
            <a:r>
              <a:rPr lang="es-ES" u="sng" dirty="0" smtClean="0">
                <a:solidFill>
                  <a:srgbClr val="0070C0"/>
                </a:solidFill>
              </a:rPr>
              <a:t>no permanece en mí,</a:t>
            </a:r>
            <a:r>
              <a:rPr lang="es-ES" dirty="0" smtClean="0"/>
              <a:t> </a:t>
            </a:r>
            <a:r>
              <a:rPr lang="es-ES" u="sng" dirty="0" smtClean="0">
                <a:solidFill>
                  <a:srgbClr val="0070C0"/>
                </a:solidFill>
              </a:rPr>
              <a:t>es arrojado fuera</a:t>
            </a:r>
            <a:r>
              <a:rPr lang="es-ES" dirty="0" smtClean="0"/>
              <a:t>, como el sarmiento, y se seca; luego los recogen, los echan al fuego y arden.</a:t>
            </a:r>
          </a:p>
        </p:txBody>
      </p:sp>
      <p:sp>
        <p:nvSpPr>
          <p:cNvPr id="4" name="3 Rectángulo"/>
          <p:cNvSpPr/>
          <p:nvPr/>
        </p:nvSpPr>
        <p:spPr>
          <a:xfrm>
            <a:off x="395536" y="3284984"/>
            <a:ext cx="4824536" cy="3108543"/>
          </a:xfrm>
          <a:prstGeom prst="rect">
            <a:avLst/>
          </a:prstGeom>
          <a:solidFill>
            <a:schemeClr val="accent6">
              <a:lumMod val="40000"/>
              <a:lumOff val="60000"/>
            </a:schemeClr>
          </a:solidFill>
        </p:spPr>
        <p:txBody>
          <a:bodyPr wrap="square">
            <a:spAutoFit/>
          </a:bodyPr>
          <a:lstStyle/>
          <a:p>
            <a:pPr algn="ctr">
              <a:buNone/>
            </a:pPr>
            <a:r>
              <a:rPr lang="es-CO" sz="2800" dirty="0" smtClean="0"/>
              <a:t>Esta afirmación (de Cristo de que) “</a:t>
            </a:r>
            <a:r>
              <a:rPr lang="es-ES" sz="2800" u="sng" dirty="0" smtClean="0">
                <a:solidFill>
                  <a:srgbClr val="0070C0"/>
                </a:solidFill>
              </a:rPr>
              <a:t>Si alguno no permanece en mí</a:t>
            </a:r>
            <a:r>
              <a:rPr lang="es-ES" sz="2800" dirty="0" smtClean="0">
                <a:solidFill>
                  <a:srgbClr val="0070C0"/>
                </a:solidFill>
              </a:rPr>
              <a:t>”</a:t>
            </a:r>
            <a:r>
              <a:rPr lang="es-ES" sz="2800" u="sng" dirty="0" smtClean="0">
                <a:solidFill>
                  <a:srgbClr val="0070C0"/>
                </a:solidFill>
              </a:rPr>
              <a:t> es arrojado fuera</a:t>
            </a:r>
            <a:r>
              <a:rPr lang="es-ES" sz="2800" dirty="0" smtClean="0">
                <a:solidFill>
                  <a:srgbClr val="0070C0"/>
                </a:solidFill>
              </a:rPr>
              <a:t>”</a:t>
            </a:r>
            <a:r>
              <a:rPr lang="es-CO" sz="2800" dirty="0" smtClean="0"/>
              <a:t> refuta el engaño según el cual “</a:t>
            </a:r>
            <a:r>
              <a:rPr lang="es-CO" sz="2800" u="sng" dirty="0" smtClean="0"/>
              <a:t>el que es salvo en Jesús, ya es salvo para siempre y no puede perderse</a:t>
            </a:r>
            <a:r>
              <a:rPr lang="es-CO" sz="2800" dirty="0" smtClean="0"/>
              <a:t>”.</a:t>
            </a:r>
            <a:endParaRPr lang="es-CO" sz="2800" dirty="0"/>
          </a:p>
        </p:txBody>
      </p:sp>
      <p:pic>
        <p:nvPicPr>
          <p:cNvPr id="12290" name="Picture 2" descr="http://t0.gstatic.com/images?q=tbn:ANd9GcQRKgqXvMNci6M7ZVHOJslD_9UGxgOxrdHCZ_LLIxqSqJlj3tXX"/>
          <p:cNvPicPr>
            <a:picLocks noChangeAspect="1" noChangeArrowheads="1"/>
          </p:cNvPicPr>
          <p:nvPr/>
        </p:nvPicPr>
        <p:blipFill>
          <a:blip r:embed="rId2" cstate="print"/>
          <a:srcRect/>
          <a:stretch>
            <a:fillRect/>
          </a:stretch>
        </p:blipFill>
        <p:spPr bwMode="auto">
          <a:xfrm>
            <a:off x="5292080" y="3284984"/>
            <a:ext cx="360040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wheel(4)">
                                      <p:cBhvr>
                                        <p:cTn id="12" dur="20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
                                        <p:tgtEl>
                                          <p:spTgt spid="4"/>
                                        </p:tgtEl>
                                      </p:cBhvr>
                                    </p:animEffect>
                                    <p:anim calcmode="lin" valueType="num">
                                      <p:cBhvr>
                                        <p:cTn id="18" dur="400" fill="hold"/>
                                        <p:tgtEl>
                                          <p:spTgt spid="4"/>
                                        </p:tgtEl>
                                        <p:attrNameLst>
                                          <p:attrName>ppt_x</p:attrName>
                                        </p:attrNameLst>
                                      </p:cBhvr>
                                      <p:tavLst>
                                        <p:tav tm="0">
                                          <p:val>
                                            <p:strVal val="#ppt_x"/>
                                          </p:val>
                                        </p:tav>
                                        <p:tav tm="100000">
                                          <p:val>
                                            <p:strVal val="#ppt_x"/>
                                          </p:val>
                                        </p:tav>
                                      </p:tavLst>
                                    </p:anim>
                                    <p:anim calcmode="lin" valueType="num">
                                      <p:cBhvr>
                                        <p:cTn id="19" dur="400" fill="hold"/>
                                        <p:tgtEl>
                                          <p:spTgt spid="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5842992" cy="2016225"/>
          </a:xfrm>
        </p:spPr>
        <p:txBody>
          <a:bodyPr>
            <a:normAutofit fontScale="92500"/>
          </a:bodyPr>
          <a:lstStyle/>
          <a:p>
            <a:pPr algn="ctr">
              <a:buNone/>
            </a:pPr>
            <a:r>
              <a:rPr lang="es-CO" dirty="0" smtClean="0"/>
              <a:t>    </a:t>
            </a:r>
            <a:r>
              <a:rPr lang="es-CO" sz="3600" dirty="0" smtClean="0"/>
              <a:t>Es posible que los que han estado en Cristo corten su conexión con él y se pierdan. </a:t>
            </a:r>
            <a:endParaRPr lang="es-CO" sz="3600" dirty="0"/>
          </a:p>
        </p:txBody>
      </p:sp>
      <p:pic>
        <p:nvPicPr>
          <p:cNvPr id="65540" name="Picture 4" descr="http://t1.gstatic.com/images?q=tbn:ANd9GcSvA_MLxws0EVHrk7cAYiTCjVlVwoUBskyFL0aLVtjZfmVNp7gHZw"/>
          <p:cNvPicPr>
            <a:picLocks noChangeAspect="1" noChangeArrowheads="1"/>
          </p:cNvPicPr>
          <p:nvPr/>
        </p:nvPicPr>
        <p:blipFill>
          <a:blip r:embed="rId2" cstate="print"/>
          <a:srcRect/>
          <a:stretch>
            <a:fillRect/>
          </a:stretch>
        </p:blipFill>
        <p:spPr bwMode="auto">
          <a:xfrm>
            <a:off x="6444208" y="332657"/>
            <a:ext cx="2160240" cy="1656183"/>
          </a:xfrm>
          <a:prstGeom prst="rect">
            <a:avLst/>
          </a:prstGeom>
          <a:noFill/>
        </p:spPr>
      </p:pic>
      <p:sp>
        <p:nvSpPr>
          <p:cNvPr id="6" name="5 Rectángulo"/>
          <p:cNvSpPr/>
          <p:nvPr/>
        </p:nvSpPr>
        <p:spPr>
          <a:xfrm>
            <a:off x="0" y="2060848"/>
            <a:ext cx="6444208" cy="4462760"/>
          </a:xfrm>
          <a:prstGeom prst="rect">
            <a:avLst/>
          </a:prstGeom>
          <a:solidFill>
            <a:schemeClr val="accent1">
              <a:lumMod val="20000"/>
              <a:lumOff val="80000"/>
            </a:schemeClr>
          </a:solidFill>
        </p:spPr>
        <p:txBody>
          <a:bodyPr wrap="square">
            <a:spAutoFit/>
          </a:bodyPr>
          <a:lstStyle/>
          <a:p>
            <a:pPr algn="ctr"/>
            <a:r>
              <a:rPr lang="es-CO" sz="3200" b="1" dirty="0" smtClean="0">
                <a:solidFill>
                  <a:srgbClr val="FF0000"/>
                </a:solidFill>
              </a:rPr>
              <a:t>Heb. 6:4-6</a:t>
            </a:r>
            <a:r>
              <a:rPr lang="es-CO" sz="2800" dirty="0" smtClean="0">
                <a:solidFill>
                  <a:srgbClr val="FF0000"/>
                </a:solidFill>
              </a:rPr>
              <a:t>. </a:t>
            </a:r>
            <a:r>
              <a:rPr lang="es-CO" sz="2800" dirty="0" smtClean="0"/>
              <a:t>Dice:</a:t>
            </a:r>
            <a:r>
              <a:rPr lang="es-CO" sz="2800" b="1" baseline="30000" dirty="0" smtClean="0"/>
              <a:t>4 </a:t>
            </a:r>
            <a:r>
              <a:rPr lang="es-CO" sz="2800" b="1" dirty="0" smtClean="0"/>
              <a:t>En realidad, a los que ya una vez fueron iluminados, saborearon el don celestial, fueron hechos partícipes del Espíritu Santo, </a:t>
            </a:r>
            <a:r>
              <a:rPr lang="es-CO" sz="2800" b="1" baseline="30000" dirty="0" smtClean="0"/>
              <a:t>5 </a:t>
            </a:r>
            <a:r>
              <a:rPr lang="es-CO" sz="2800" b="1" dirty="0" smtClean="0"/>
              <a:t>gustaron la buena palabra de Dios y los portentos del siglo futuro, </a:t>
            </a:r>
            <a:r>
              <a:rPr lang="es-CO" sz="2800" b="1" baseline="30000" dirty="0" smtClean="0"/>
              <a:t>6 </a:t>
            </a:r>
            <a:r>
              <a:rPr lang="es-CO" sz="2800" b="1" u="sng" dirty="0" smtClean="0"/>
              <a:t>pero vinieron después a extraviarse, es imposible renovarlos otra vez e inducirlos al arrepentimiento, crucificando de nuevo y exponiendo a la burla pública al Hijo de Dios. </a:t>
            </a:r>
            <a:endParaRPr lang="es-CO" sz="2800" u="sng" dirty="0"/>
          </a:p>
        </p:txBody>
      </p:sp>
      <p:pic>
        <p:nvPicPr>
          <p:cNvPr id="7" name="Picture 2" descr="http://t1.gstatic.com/images?q=tbn:ANd9GcSfJm13VGM_yuVZ2JonEsnsjdaHdPHpbkPf7uXEDNaPLTtoHfrrwvkbU5XXMg"/>
          <p:cNvPicPr>
            <a:picLocks noChangeAspect="1" noChangeArrowheads="1"/>
          </p:cNvPicPr>
          <p:nvPr/>
        </p:nvPicPr>
        <p:blipFill>
          <a:blip r:embed="rId3" cstate="print"/>
          <a:srcRect/>
          <a:stretch>
            <a:fillRect/>
          </a:stretch>
        </p:blipFill>
        <p:spPr bwMode="auto">
          <a:xfrm>
            <a:off x="6876256" y="2348880"/>
            <a:ext cx="1872208" cy="2520281"/>
          </a:xfrm>
          <a:prstGeom prst="rect">
            <a:avLst/>
          </a:prstGeom>
          <a:noFill/>
        </p:spPr>
      </p:pic>
      <p:sp>
        <p:nvSpPr>
          <p:cNvPr id="8" name="7 Rectángulo"/>
          <p:cNvSpPr/>
          <p:nvPr/>
        </p:nvSpPr>
        <p:spPr>
          <a:xfrm>
            <a:off x="6588224" y="5085184"/>
            <a:ext cx="2232248" cy="1631216"/>
          </a:xfrm>
          <a:prstGeom prst="rect">
            <a:avLst/>
          </a:prstGeom>
        </p:spPr>
        <p:txBody>
          <a:bodyPr wrap="square">
            <a:spAutoFit/>
          </a:bodyPr>
          <a:lstStyle/>
          <a:p>
            <a:pPr algn="ctr"/>
            <a:r>
              <a:rPr lang="es-CO" sz="2000" b="1" dirty="0" smtClean="0">
                <a:solidFill>
                  <a:srgbClr val="FF0000"/>
                </a:solidFill>
              </a:rPr>
              <a:t>La salvación depende de caminar con Cristo diariamente hasta el fin</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to="" calcmode="lin" valueType="num">
                                      <p:cBhvr>
                                        <p:cTn id="1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88232"/>
          </a:xfrm>
          <a:solidFill>
            <a:srgbClr val="FFFF00"/>
          </a:solidFill>
        </p:spPr>
        <p:txBody>
          <a:bodyPr>
            <a:normAutofit/>
          </a:bodyPr>
          <a:lstStyle/>
          <a:p>
            <a:pPr algn="ctr">
              <a:buNone/>
            </a:pPr>
            <a:r>
              <a:rPr lang="es-CO" dirty="0" smtClean="0"/>
              <a:t> </a:t>
            </a:r>
            <a:r>
              <a:rPr lang="es-CO" b="1" dirty="0" smtClean="0"/>
              <a:t>   </a:t>
            </a:r>
            <a:r>
              <a:rPr lang="es-CO" dirty="0" smtClean="0"/>
              <a:t> El cristiano representado por la rama cortada quizá siga adelante con una forma de religión, pero le faltará el poder vital y “</a:t>
            </a:r>
            <a:r>
              <a:rPr lang="es-CO" b="1" dirty="0" smtClean="0"/>
              <a:t>Se secará”, </a:t>
            </a:r>
            <a:r>
              <a:rPr lang="es-CO" dirty="0" smtClean="0"/>
              <a:t>dijo Cristo.</a:t>
            </a:r>
          </a:p>
        </p:txBody>
      </p:sp>
      <p:sp>
        <p:nvSpPr>
          <p:cNvPr id="4" name="3 Rectángulo"/>
          <p:cNvSpPr/>
          <p:nvPr/>
        </p:nvSpPr>
        <p:spPr>
          <a:xfrm>
            <a:off x="323528" y="2708921"/>
            <a:ext cx="4464496" cy="2554545"/>
          </a:xfrm>
          <a:prstGeom prst="rect">
            <a:avLst/>
          </a:prstGeom>
        </p:spPr>
        <p:txBody>
          <a:bodyPr wrap="square">
            <a:spAutoFit/>
          </a:bodyPr>
          <a:lstStyle/>
          <a:p>
            <a:pPr algn="ctr">
              <a:buNone/>
            </a:pPr>
            <a:r>
              <a:rPr lang="es-CO" sz="4000" dirty="0" smtClean="0">
                <a:solidFill>
                  <a:srgbClr val="FF0000"/>
                </a:solidFill>
              </a:rPr>
              <a:t>2 Tim.3:5</a:t>
            </a:r>
            <a:r>
              <a:rPr lang="es-CO" sz="4000" dirty="0" smtClean="0"/>
              <a:t> dice: “tendrán apariencia de piedad, pero negarán su eficacia”. </a:t>
            </a:r>
            <a:endParaRPr lang="es-CO" sz="4000" dirty="0"/>
          </a:p>
        </p:txBody>
      </p:sp>
      <p:pic>
        <p:nvPicPr>
          <p:cNvPr id="66562" name="Picture 2" descr="http://t3.gstatic.com/images?q=tbn:ANd9GcR5I1uC3rOtTgnPirRdbOIn17sq6skcgrE54q9CJm7LQapm83hX-A"/>
          <p:cNvPicPr>
            <a:picLocks noChangeAspect="1" noChangeArrowheads="1"/>
          </p:cNvPicPr>
          <p:nvPr/>
        </p:nvPicPr>
        <p:blipFill>
          <a:blip r:embed="rId2" cstate="print"/>
          <a:srcRect/>
          <a:stretch>
            <a:fillRect/>
          </a:stretch>
        </p:blipFill>
        <p:spPr bwMode="auto">
          <a:xfrm>
            <a:off x="5292080" y="2492896"/>
            <a:ext cx="3456384" cy="2880320"/>
          </a:xfrm>
          <a:prstGeom prst="rect">
            <a:avLst/>
          </a:prstGeom>
          <a:noFill/>
        </p:spPr>
      </p:pic>
      <p:sp>
        <p:nvSpPr>
          <p:cNvPr id="6" name="5 Rectángulo"/>
          <p:cNvSpPr/>
          <p:nvPr/>
        </p:nvSpPr>
        <p:spPr>
          <a:xfrm>
            <a:off x="395536" y="5517233"/>
            <a:ext cx="8496944" cy="1384995"/>
          </a:xfrm>
          <a:prstGeom prst="rect">
            <a:avLst/>
          </a:prstGeom>
          <a:solidFill>
            <a:srgbClr val="FFFF00"/>
          </a:solidFill>
        </p:spPr>
        <p:txBody>
          <a:bodyPr wrap="square">
            <a:spAutoFit/>
          </a:bodyPr>
          <a:lstStyle/>
          <a:p>
            <a:pPr algn="ctr"/>
            <a:r>
              <a:rPr lang="es-CO" sz="2800" dirty="0" smtClean="0"/>
              <a:t>Recordemos el ejemplo de Judas, andaba con Jesús, comía con Él, predicaba, Jesús le lavó los pies y participó de la Santa cena.</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blinds(horizontal)">
                                      <p:cBhvr>
                                        <p:cTn id="7" dur="500"/>
                                        <p:tgtEl>
                                          <p:spTgt spid="6656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strVal val="#ppt_w*0.70"/>
                                          </p:val>
                                        </p:tav>
                                        <p:tav tm="100000">
                                          <p:val>
                                            <p:strVal val="#ppt_w"/>
                                          </p:val>
                                        </p:tav>
                                      </p:tavLst>
                                    </p:anim>
                                    <p:anim calcmode="lin" valueType="num">
                                      <p:cBhvr>
                                        <p:cTn id="18" dur="1000" fill="hold"/>
                                        <p:tgtEl>
                                          <p:spTgt spid="6"/>
                                        </p:tgtEl>
                                        <p:attrNameLst>
                                          <p:attrName>ppt_h</p:attrName>
                                        </p:attrNameLst>
                                      </p:cBhvr>
                                      <p:tavLst>
                                        <p:tav tm="0">
                                          <p:val>
                                            <p:strVal val="#ppt_h"/>
                                          </p:val>
                                        </p:tav>
                                        <p:tav tm="100000">
                                          <p:val>
                                            <p:strVal val="#ppt_h"/>
                                          </p:val>
                                        </p:tav>
                                      </p:tavLst>
                                    </p:anim>
                                    <p:animEffect transition="in" filter="fade">
                                      <p:cBhvr>
                                        <p:cTn id="1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¿De que forma será vista la superficialidad de estos “pámpanos”?</a:t>
            </a:r>
            <a:endParaRPr lang="es-CO" dirty="0">
              <a:latin typeface="Harlow Solid Italic" pitchFamily="82" charset="0"/>
            </a:endParaRPr>
          </a:p>
        </p:txBody>
      </p:sp>
      <p:sp>
        <p:nvSpPr>
          <p:cNvPr id="3" name="2 Marcador de contenido"/>
          <p:cNvSpPr>
            <a:spLocks noGrp="1"/>
          </p:cNvSpPr>
          <p:nvPr>
            <p:ph idx="1"/>
          </p:nvPr>
        </p:nvSpPr>
        <p:spPr>
          <a:xfrm>
            <a:off x="457200" y="1600201"/>
            <a:ext cx="8229600" cy="1108720"/>
          </a:xfrm>
        </p:spPr>
        <p:txBody>
          <a:bodyPr>
            <a:normAutofit/>
          </a:bodyPr>
          <a:lstStyle/>
          <a:p>
            <a:pPr algn="ctr">
              <a:buNone/>
            </a:pPr>
            <a:r>
              <a:rPr lang="es-CO" dirty="0" smtClean="0"/>
              <a:t>   </a:t>
            </a:r>
            <a:r>
              <a:rPr lang="es-CO" b="1" dirty="0" smtClean="0">
                <a:solidFill>
                  <a:srgbClr val="0070C0"/>
                </a:solidFill>
              </a:rPr>
              <a:t> La superficialidad de su profesión será vista ante las </a:t>
            </a:r>
            <a:r>
              <a:rPr lang="es-CO" b="1" u="sng" dirty="0" smtClean="0">
                <a:solidFill>
                  <a:srgbClr val="0070C0"/>
                </a:solidFill>
              </a:rPr>
              <a:t>pruebas y las dificultades. </a:t>
            </a:r>
          </a:p>
        </p:txBody>
      </p:sp>
      <p:sp>
        <p:nvSpPr>
          <p:cNvPr id="5" name="4 Rectángulo"/>
          <p:cNvSpPr/>
          <p:nvPr/>
        </p:nvSpPr>
        <p:spPr>
          <a:xfrm>
            <a:off x="467544" y="2828836"/>
            <a:ext cx="5112568" cy="4031873"/>
          </a:xfrm>
          <a:prstGeom prst="rect">
            <a:avLst/>
          </a:prstGeom>
          <a:solidFill>
            <a:schemeClr val="accent2">
              <a:lumMod val="20000"/>
              <a:lumOff val="80000"/>
            </a:schemeClr>
          </a:solidFill>
        </p:spPr>
        <p:txBody>
          <a:bodyPr wrap="square">
            <a:spAutoFit/>
          </a:bodyPr>
          <a:lstStyle/>
          <a:p>
            <a:pPr algn="ctr">
              <a:buNone/>
            </a:pPr>
            <a:r>
              <a:rPr lang="es-CO" sz="3200" dirty="0" smtClean="0"/>
              <a:t> Así como las ramas cortadas son finalmente juntadas y quemadas, </a:t>
            </a:r>
          </a:p>
          <a:p>
            <a:pPr algn="ctr">
              <a:buNone/>
            </a:pPr>
            <a:r>
              <a:rPr lang="es-CO" sz="3200" dirty="0" smtClean="0"/>
              <a:t>así también sufrirá la extinción final el cristiano que no da frutos, junto con los que no reconocen ser cristianos.</a:t>
            </a:r>
            <a:endParaRPr lang="es-CO" sz="3200" dirty="0"/>
          </a:p>
        </p:txBody>
      </p:sp>
      <p:pic>
        <p:nvPicPr>
          <p:cNvPr id="69634" name="Picture 2" descr="http://t1.gstatic.com/images?q=tbn:ANd9GcQVumqLFcrjjith0IPVF831tbrPMW4h74GDjA5sLu0LYqq-AKo1Zw"/>
          <p:cNvPicPr>
            <a:picLocks noChangeAspect="1" noChangeArrowheads="1"/>
          </p:cNvPicPr>
          <p:nvPr/>
        </p:nvPicPr>
        <p:blipFill>
          <a:blip r:embed="rId2" cstate="print"/>
          <a:srcRect/>
          <a:stretch>
            <a:fillRect/>
          </a:stretch>
        </p:blipFill>
        <p:spPr bwMode="auto">
          <a:xfrm>
            <a:off x="5652120" y="3140968"/>
            <a:ext cx="3094856"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fade">
                                      <p:cBhvr>
                                        <p:cTn id="12" dur="100"/>
                                        <p:tgtEl>
                                          <p:spTgt spid="5">
                                            <p:bg/>
                                          </p:spTgt>
                                        </p:tgtEl>
                                      </p:cBhvr>
                                    </p:animEffect>
                                    <p:anim calcmode="lin" valueType="num">
                                      <p:cBhvr>
                                        <p:cTn id="13" dur="400" fill="hold"/>
                                        <p:tgtEl>
                                          <p:spTgt spid="5">
                                            <p:bg/>
                                          </p:spTgt>
                                        </p:tgtEl>
                                        <p:attrNameLst>
                                          <p:attrName>ppt_x</p:attrName>
                                        </p:attrNameLst>
                                      </p:cBhvr>
                                      <p:tavLst>
                                        <p:tav tm="0">
                                          <p:val>
                                            <p:strVal val="#ppt_x"/>
                                          </p:val>
                                        </p:tav>
                                        <p:tav tm="100000">
                                          <p:val>
                                            <p:strVal val="#ppt_x"/>
                                          </p:val>
                                        </p:tav>
                                      </p:tavLst>
                                    </p:anim>
                                    <p:anim calcmode="lin" valueType="num">
                                      <p:cBhvr>
                                        <p:cTn id="14" dur="400" fill="hold"/>
                                        <p:tgtEl>
                                          <p:spTgt spid="5">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7" presetID="43" presetClass="entr" presetSubtype="0" fill="hold" grpId="0" nodeType="with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100"/>
                                        <p:tgtEl>
                                          <p:spTgt spid="5">
                                            <p:txEl>
                                              <p:pRg st="0" end="0"/>
                                            </p:txEl>
                                          </p:spTgt>
                                        </p:tgtEl>
                                      </p:cBhvr>
                                    </p:animEffect>
                                    <p:anim calcmode="lin" valueType="num">
                                      <p:cBhvr>
                                        <p:cTn id="20" dur="4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1" dur="400" fill="hold"/>
                                        <p:tgtEl>
                                          <p:spTgt spid="5">
                                            <p:txEl>
                                              <p:pRg st="0" end="0"/>
                                            </p:txEl>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5">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5">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69634"/>
                                        </p:tgtEl>
                                        <p:attrNameLst>
                                          <p:attrName>style.visibility</p:attrName>
                                        </p:attrNameLst>
                                      </p:cBhvr>
                                      <p:to>
                                        <p:strVal val="visible"/>
                                      </p:to>
                                    </p:set>
                                    <p:anim to="" calcmode="lin" valueType="num">
                                      <p:cBhvr>
                                        <p:cTn id="28" dur="1" fill="hold"/>
                                        <p:tgtEl>
                                          <p:spTgt spid="69634"/>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anim to="" calcmode="lin" valueType="num">
                                      <p:cBhvr>
                                        <p:cTn id="33" dur="1" fill="hold"/>
                                        <p:tgtEl>
                                          <p:spTgt spid="5">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uiExpand="1"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2">
              <a:lumMod val="20000"/>
              <a:lumOff val="80000"/>
            </a:schemeClr>
          </a:solidFill>
        </p:spPr>
        <p:txBody>
          <a:bodyPr>
            <a:normAutofit fontScale="90000"/>
          </a:bodyPr>
          <a:lstStyle/>
          <a:p>
            <a:r>
              <a:rPr lang="es-CO" dirty="0" smtClean="0">
                <a:latin typeface="Harlow Solid Italic" pitchFamily="82" charset="0"/>
              </a:rPr>
              <a:t>¿Cuál será el pecado por el cual serán “cortados” estos “pámpanos”?</a:t>
            </a:r>
            <a:endParaRPr lang="es-CO" dirty="0">
              <a:latin typeface="Harlow Solid Italic" pitchFamily="82" charset="0"/>
            </a:endParaRPr>
          </a:p>
        </p:txBody>
      </p:sp>
      <p:sp>
        <p:nvSpPr>
          <p:cNvPr id="3" name="2 Marcador de contenido"/>
          <p:cNvSpPr>
            <a:spLocks noGrp="1"/>
          </p:cNvSpPr>
          <p:nvPr>
            <p:ph idx="1"/>
          </p:nvPr>
        </p:nvSpPr>
        <p:spPr>
          <a:xfrm>
            <a:off x="457200" y="4005064"/>
            <a:ext cx="5987008" cy="2664296"/>
          </a:xfrm>
          <a:solidFill>
            <a:schemeClr val="accent3">
              <a:lumMod val="60000"/>
              <a:lumOff val="40000"/>
            </a:schemeClr>
          </a:solidFill>
        </p:spPr>
        <p:txBody>
          <a:bodyPr>
            <a:normAutofit fontScale="70000" lnSpcReduction="20000"/>
          </a:bodyPr>
          <a:lstStyle/>
          <a:p>
            <a:pPr algn="ctr">
              <a:buNone/>
            </a:pPr>
            <a:endParaRPr lang="es-CO" dirty="0" smtClean="0"/>
          </a:p>
          <a:p>
            <a:pPr algn="ctr">
              <a:buNone/>
            </a:pPr>
            <a:r>
              <a:rPr lang="es-CO" dirty="0" smtClean="0"/>
              <a:t>    </a:t>
            </a:r>
            <a:r>
              <a:rPr lang="es-CO" sz="4000" dirty="0" smtClean="0"/>
              <a:t>Comparar esto con la parábola de las ovejas y los cabritos </a:t>
            </a:r>
            <a:r>
              <a:rPr lang="es-CO" sz="4000" dirty="0" smtClean="0">
                <a:solidFill>
                  <a:srgbClr val="FF0000"/>
                </a:solidFill>
              </a:rPr>
              <a:t>(Mat.25:31-46).</a:t>
            </a:r>
            <a:r>
              <a:rPr lang="es-CO" sz="4000" dirty="0" smtClean="0"/>
              <a:t>  Los que estén a la izquierda del Rey serán excluidos del reino por haber descuidado los deberes cristianos prácticos.  </a:t>
            </a:r>
            <a:endParaRPr lang="es-CO" sz="4000" dirty="0"/>
          </a:p>
        </p:txBody>
      </p:sp>
      <p:sp>
        <p:nvSpPr>
          <p:cNvPr id="5" name="4 Rectángulo"/>
          <p:cNvSpPr/>
          <p:nvPr/>
        </p:nvSpPr>
        <p:spPr>
          <a:xfrm>
            <a:off x="395536" y="1844824"/>
            <a:ext cx="5904656" cy="1815882"/>
          </a:xfrm>
          <a:prstGeom prst="rect">
            <a:avLst/>
          </a:prstGeom>
        </p:spPr>
        <p:txBody>
          <a:bodyPr wrap="square">
            <a:spAutoFit/>
          </a:bodyPr>
          <a:lstStyle/>
          <a:p>
            <a:pPr algn="ctr">
              <a:buNone/>
            </a:pPr>
            <a:r>
              <a:rPr lang="es-CO" sz="2800" dirty="0" smtClean="0"/>
              <a:t> No se menciona ningún acto de desobediencia manifiesta sino, sencillamente, </a:t>
            </a:r>
            <a:r>
              <a:rPr lang="es-CO" sz="2800" u="sng" dirty="0" smtClean="0"/>
              <a:t>el pecado de la negligencia. </a:t>
            </a:r>
          </a:p>
        </p:txBody>
      </p:sp>
      <p:pic>
        <p:nvPicPr>
          <p:cNvPr id="70658" name="Picture 2" descr="http://t1.gstatic.com/images?q=tbn:ANd9GcRQgfwaxrTA1Qt4GtCcVyJZfC1A_spgevgOWvPM7sUGJWbKC5a6"/>
          <p:cNvPicPr>
            <a:picLocks noChangeAspect="1" noChangeArrowheads="1"/>
          </p:cNvPicPr>
          <p:nvPr/>
        </p:nvPicPr>
        <p:blipFill>
          <a:blip r:embed="rId2" cstate="print"/>
          <a:srcRect/>
          <a:stretch>
            <a:fillRect/>
          </a:stretch>
        </p:blipFill>
        <p:spPr bwMode="auto">
          <a:xfrm>
            <a:off x="6660232" y="1700808"/>
            <a:ext cx="1924050" cy="2016224"/>
          </a:xfrm>
          <a:prstGeom prst="rect">
            <a:avLst/>
          </a:prstGeom>
          <a:noFill/>
        </p:spPr>
      </p:pic>
      <p:sp>
        <p:nvSpPr>
          <p:cNvPr id="7" name="6 Rectángulo"/>
          <p:cNvSpPr/>
          <p:nvPr/>
        </p:nvSpPr>
        <p:spPr>
          <a:xfrm>
            <a:off x="6516216" y="3861048"/>
            <a:ext cx="2304256" cy="2862322"/>
          </a:xfrm>
          <a:prstGeom prst="rect">
            <a:avLst/>
          </a:prstGeom>
        </p:spPr>
        <p:txBody>
          <a:bodyPr wrap="square">
            <a:spAutoFit/>
          </a:bodyPr>
          <a:lstStyle/>
          <a:p>
            <a:pPr algn="ctr"/>
            <a:r>
              <a:rPr lang="es-ES" sz="2000" b="1" dirty="0" smtClean="0">
                <a:solidFill>
                  <a:srgbClr val="FF0000"/>
                </a:solidFill>
              </a:rPr>
              <a:t>Caín sabía que Dios exigía un cordero en sacrificio por el pecado, pero por negligencia e incredulidad,  presento lo que él quiso, “frutos de la tierra”.</a:t>
            </a:r>
            <a:endParaRPr lang="es-CO" sz="2000"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blinds(horizontal)">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linds(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nodeType="clickEffect">
                                  <p:stCondLst>
                                    <p:cond delay="0"/>
                                  </p:stCondLst>
                                  <p:childTnLst>
                                    <p:set>
                                      <p:cBhvr>
                                        <p:cTn id="23" dur="1" fill="hold">
                                          <p:stCondLst>
                                            <p:cond delay="0"/>
                                          </p:stCondLst>
                                        </p:cTn>
                                        <p:tgtEl>
                                          <p:spTgt spid="70658"/>
                                        </p:tgtEl>
                                        <p:attrNameLst>
                                          <p:attrName>style.visibility</p:attrName>
                                        </p:attrNameLst>
                                      </p:cBhvr>
                                      <p:to>
                                        <p:strVal val="visible"/>
                                      </p:to>
                                    </p:set>
                                    <p:anim calcmode="lin" valueType="num">
                                      <p:cBhvr>
                                        <p:cTn id="24" dur="500" fill="hold"/>
                                        <p:tgtEl>
                                          <p:spTgt spid="70658"/>
                                        </p:tgtEl>
                                        <p:attrNameLst>
                                          <p:attrName>ppt_w</p:attrName>
                                        </p:attrNameLst>
                                      </p:cBhvr>
                                      <p:tavLst>
                                        <p:tav tm="0">
                                          <p:val>
                                            <p:fltVal val="0"/>
                                          </p:val>
                                        </p:tav>
                                        <p:tav tm="100000">
                                          <p:val>
                                            <p:strVal val="#ppt_w"/>
                                          </p:val>
                                        </p:tav>
                                      </p:tavLst>
                                    </p:anim>
                                    <p:anim calcmode="lin" valueType="num">
                                      <p:cBhvr>
                                        <p:cTn id="25" dur="500" fill="hold"/>
                                        <p:tgtEl>
                                          <p:spTgt spid="70658"/>
                                        </p:tgtEl>
                                        <p:attrNameLst>
                                          <p:attrName>ppt_h</p:attrName>
                                        </p:attrNameLst>
                                      </p:cBhvr>
                                      <p:tavLst>
                                        <p:tav tm="0">
                                          <p:val>
                                            <p:fltVal val="0"/>
                                          </p:val>
                                        </p:tav>
                                        <p:tav tm="100000">
                                          <p:val>
                                            <p:strVal val="#ppt_h"/>
                                          </p:val>
                                        </p:tav>
                                      </p:tavLst>
                                    </p:anim>
                                    <p:animEffect transition="in" filter="fade">
                                      <p:cBhvr>
                                        <p:cTn id="26" dur="500"/>
                                        <p:tgtEl>
                                          <p:spTgt spid="70658"/>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dirty="0" smtClean="0">
                <a:latin typeface="Harlow Solid Italic" pitchFamily="82" charset="0"/>
              </a:rPr>
              <a:t>¿Qué requisito deben llenar los “pámpanos” para recibir más beneficios?</a:t>
            </a:r>
            <a:endParaRPr lang="es-CO" dirty="0">
              <a:latin typeface="Harlow Solid Italic" pitchFamily="82" charset="0"/>
            </a:endParaRPr>
          </a:p>
        </p:txBody>
      </p:sp>
      <p:sp>
        <p:nvSpPr>
          <p:cNvPr id="3" name="2 Marcador de contenido"/>
          <p:cNvSpPr>
            <a:spLocks noGrp="1"/>
          </p:cNvSpPr>
          <p:nvPr>
            <p:ph idx="1"/>
          </p:nvPr>
        </p:nvSpPr>
        <p:spPr>
          <a:xfrm>
            <a:off x="251520" y="1600200"/>
            <a:ext cx="8435280" cy="1612776"/>
          </a:xfrm>
        </p:spPr>
        <p:txBody>
          <a:bodyPr>
            <a:normAutofit/>
          </a:bodyPr>
          <a:lstStyle/>
          <a:p>
            <a:pPr algn="ctr">
              <a:buNone/>
            </a:pPr>
            <a:r>
              <a:rPr lang="es-ES" dirty="0" smtClean="0"/>
              <a:t>    </a:t>
            </a:r>
            <a:r>
              <a:rPr lang="es-ES" dirty="0" smtClean="0">
                <a:solidFill>
                  <a:srgbClr val="FF0000"/>
                </a:solidFill>
              </a:rPr>
              <a:t>Juan 15:7</a:t>
            </a:r>
            <a:r>
              <a:rPr lang="es-ES" dirty="0" smtClean="0"/>
              <a:t>. </a:t>
            </a:r>
            <a:r>
              <a:rPr lang="es-ES" u="sng" dirty="0" smtClean="0">
                <a:solidFill>
                  <a:srgbClr val="0070C0"/>
                </a:solidFill>
              </a:rPr>
              <a:t>Si permanecéis en mí, y mis palabras permanecen en vosotros</a:t>
            </a:r>
            <a:r>
              <a:rPr lang="es-ES" dirty="0" smtClean="0"/>
              <a:t>, pedid lo que queráis y lo conseguiréis.</a:t>
            </a:r>
            <a:endParaRPr lang="es-ES" u="sng" dirty="0" smtClean="0">
              <a:solidFill>
                <a:srgbClr val="FF0000"/>
              </a:solidFill>
            </a:endParaRPr>
          </a:p>
          <a:p>
            <a:pPr>
              <a:buNone/>
            </a:pPr>
            <a:endParaRPr lang="es-ES" dirty="0" smtClean="0"/>
          </a:p>
        </p:txBody>
      </p:sp>
      <p:pic>
        <p:nvPicPr>
          <p:cNvPr id="67586" name="Picture 2" descr="http://t3.gstatic.com/images?q=tbn:ANd9GcReZkQYolRkj2F6XeA2Vm2bLs2Vu2fozRY755LXIYaxMdUWbxCH_g"/>
          <p:cNvPicPr>
            <a:picLocks noChangeAspect="1" noChangeArrowheads="1"/>
          </p:cNvPicPr>
          <p:nvPr/>
        </p:nvPicPr>
        <p:blipFill>
          <a:blip r:embed="rId2" cstate="print"/>
          <a:srcRect/>
          <a:stretch>
            <a:fillRect/>
          </a:stretch>
        </p:blipFill>
        <p:spPr bwMode="auto">
          <a:xfrm>
            <a:off x="5724128" y="3501008"/>
            <a:ext cx="3096344" cy="3024336"/>
          </a:xfrm>
          <a:prstGeom prst="rect">
            <a:avLst/>
          </a:prstGeom>
          <a:noFill/>
        </p:spPr>
      </p:pic>
      <p:sp>
        <p:nvSpPr>
          <p:cNvPr id="5" name="4 Rectángulo"/>
          <p:cNvSpPr/>
          <p:nvPr/>
        </p:nvSpPr>
        <p:spPr>
          <a:xfrm>
            <a:off x="323528" y="3501008"/>
            <a:ext cx="5256584" cy="3046988"/>
          </a:xfrm>
          <a:prstGeom prst="rect">
            <a:avLst/>
          </a:prstGeom>
          <a:solidFill>
            <a:schemeClr val="accent3">
              <a:lumMod val="60000"/>
              <a:lumOff val="40000"/>
            </a:schemeClr>
          </a:solidFill>
        </p:spPr>
        <p:txBody>
          <a:bodyPr wrap="square">
            <a:spAutoFit/>
          </a:bodyPr>
          <a:lstStyle/>
          <a:p>
            <a:pPr algn="ctr">
              <a:buNone/>
            </a:pPr>
            <a:r>
              <a:rPr lang="es-CO" sz="3200" dirty="0" smtClean="0"/>
              <a:t>Note que Jesús dice:</a:t>
            </a:r>
            <a:r>
              <a:rPr lang="es-CO" sz="3200" b="1" dirty="0" smtClean="0"/>
              <a:t> “Si permanecéis en mí” </a:t>
            </a:r>
          </a:p>
          <a:p>
            <a:pPr algn="ctr">
              <a:buNone/>
            </a:pPr>
            <a:r>
              <a:rPr lang="es-CO" sz="3200" dirty="0" smtClean="0"/>
              <a:t>     La permanencia es mutua, tal como se expresa en el (</a:t>
            </a:r>
            <a:r>
              <a:rPr lang="es-CO" sz="3200" dirty="0" smtClean="0">
                <a:solidFill>
                  <a:srgbClr val="FF0000"/>
                </a:solidFill>
              </a:rPr>
              <a:t>verso 4)</a:t>
            </a:r>
            <a:r>
              <a:rPr lang="es-CO" sz="3200" dirty="0" smtClean="0"/>
              <a:t>. “</a:t>
            </a:r>
            <a:r>
              <a:rPr lang="es-ES" sz="3200" u="sng" dirty="0" smtClean="0">
                <a:solidFill>
                  <a:srgbClr val="FF0000"/>
                </a:solidFill>
              </a:rPr>
              <a:t>Permaneced en mí</a:t>
            </a:r>
            <a:r>
              <a:rPr lang="es-ES" sz="3200" dirty="0" smtClean="0"/>
              <a:t>,</a:t>
            </a:r>
            <a:r>
              <a:rPr lang="es-ES" sz="3200" u="sng" dirty="0" smtClean="0">
                <a:solidFill>
                  <a:srgbClr val="FF0000"/>
                </a:solidFill>
              </a:rPr>
              <a:t> y yo en vosotros”.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67586"/>
                                        </p:tgtEl>
                                        <p:attrNameLst>
                                          <p:attrName>style.visibility</p:attrName>
                                        </p:attrNameLst>
                                      </p:cBhvr>
                                      <p:to>
                                        <p:strVal val="visible"/>
                                      </p:to>
                                    </p:set>
                                    <p:anim calcmode="lin" valueType="num">
                                      <p:cBhvr>
                                        <p:cTn id="12" dur="1000" fill="hold"/>
                                        <p:tgtEl>
                                          <p:spTgt spid="67586"/>
                                        </p:tgtEl>
                                        <p:attrNameLst>
                                          <p:attrName>ppt_w</p:attrName>
                                        </p:attrNameLst>
                                      </p:cBhvr>
                                      <p:tavLst>
                                        <p:tav tm="0">
                                          <p:val>
                                            <p:strVal val="#ppt_w*0.70"/>
                                          </p:val>
                                        </p:tav>
                                        <p:tav tm="100000">
                                          <p:val>
                                            <p:strVal val="#ppt_w"/>
                                          </p:val>
                                        </p:tav>
                                      </p:tavLst>
                                    </p:anim>
                                    <p:anim calcmode="lin" valueType="num">
                                      <p:cBhvr>
                                        <p:cTn id="13" dur="1000" fill="hold"/>
                                        <p:tgtEl>
                                          <p:spTgt spid="67586"/>
                                        </p:tgtEl>
                                        <p:attrNameLst>
                                          <p:attrName>ppt_h</p:attrName>
                                        </p:attrNameLst>
                                      </p:cBhvr>
                                      <p:tavLst>
                                        <p:tav tm="0">
                                          <p:val>
                                            <p:strVal val="#ppt_h"/>
                                          </p:val>
                                        </p:tav>
                                        <p:tav tm="100000">
                                          <p:val>
                                            <p:strVal val="#ppt_h"/>
                                          </p:val>
                                        </p:tav>
                                      </p:tavLst>
                                    </p:anim>
                                    <p:animEffect transition="in" filter="fade">
                                      <p:cBhvr>
                                        <p:cTn id="14" dur="1000"/>
                                        <p:tgtEl>
                                          <p:spTgt spid="67586"/>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4)">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79512" y="404664"/>
            <a:ext cx="5832648" cy="2062103"/>
          </a:xfrm>
          <a:prstGeom prst="rect">
            <a:avLst/>
          </a:prstGeom>
        </p:spPr>
        <p:txBody>
          <a:bodyPr wrap="square">
            <a:spAutoFit/>
          </a:bodyPr>
          <a:lstStyle/>
          <a:p>
            <a:pPr algn="ctr">
              <a:buNone/>
            </a:pPr>
            <a:r>
              <a:rPr lang="es-CO" sz="3200" dirty="0" smtClean="0"/>
              <a:t>Cuando los hombres </a:t>
            </a:r>
            <a:r>
              <a:rPr lang="es-CO" sz="3200" u="sng" dirty="0" smtClean="0"/>
              <a:t>permanecen en Cristo</a:t>
            </a:r>
            <a:r>
              <a:rPr lang="es-CO" sz="3200" dirty="0" smtClean="0"/>
              <a:t>, él </a:t>
            </a:r>
            <a:r>
              <a:rPr lang="es-CO" sz="3200" u="sng" dirty="0" smtClean="0"/>
              <a:t>mora en ellos y ellos</a:t>
            </a:r>
            <a:r>
              <a:rPr lang="es-CO" sz="3200" dirty="0" smtClean="0"/>
              <a:t>    se convierten en “</a:t>
            </a:r>
            <a:r>
              <a:rPr lang="es-CO" sz="3200" u="sng" dirty="0" smtClean="0"/>
              <a:t>participantes de la naturaleza divina</a:t>
            </a:r>
            <a:r>
              <a:rPr lang="es-CO" sz="3200" dirty="0" smtClean="0"/>
              <a:t>”</a:t>
            </a:r>
            <a:r>
              <a:rPr lang="es-CO" sz="3200" dirty="0" smtClean="0">
                <a:solidFill>
                  <a:srgbClr val="FF0000"/>
                </a:solidFill>
              </a:rPr>
              <a:t> (2 Ped. 1:4).</a:t>
            </a:r>
            <a:r>
              <a:rPr lang="es-CO" sz="3200" dirty="0" smtClean="0"/>
              <a:t> </a:t>
            </a:r>
          </a:p>
        </p:txBody>
      </p:sp>
      <p:pic>
        <p:nvPicPr>
          <p:cNvPr id="73730" name="Picture 2" descr="http://t1.gstatic.com/images?q=tbn:ANd9GcQldG5GMa_pAGi0WYSjzHVH3y-B_nV6ovb-SbUYoftTfYr5v03a"/>
          <p:cNvPicPr>
            <a:picLocks noChangeAspect="1" noChangeArrowheads="1"/>
          </p:cNvPicPr>
          <p:nvPr/>
        </p:nvPicPr>
        <p:blipFill>
          <a:blip r:embed="rId2" cstate="print"/>
          <a:srcRect/>
          <a:stretch>
            <a:fillRect/>
          </a:stretch>
        </p:blipFill>
        <p:spPr bwMode="auto">
          <a:xfrm>
            <a:off x="6372200" y="476672"/>
            <a:ext cx="2425824" cy="2570981"/>
          </a:xfrm>
          <a:prstGeom prst="rect">
            <a:avLst/>
          </a:prstGeom>
          <a:noFill/>
        </p:spPr>
      </p:pic>
      <p:sp>
        <p:nvSpPr>
          <p:cNvPr id="6" name="5 Marcador de contenido"/>
          <p:cNvSpPr>
            <a:spLocks noGrp="1"/>
          </p:cNvSpPr>
          <p:nvPr>
            <p:ph idx="1"/>
          </p:nvPr>
        </p:nvSpPr>
        <p:spPr>
          <a:xfrm>
            <a:off x="457200" y="3212976"/>
            <a:ext cx="8229600" cy="3312368"/>
          </a:xfrm>
          <a:solidFill>
            <a:schemeClr val="accent2">
              <a:lumMod val="40000"/>
              <a:lumOff val="60000"/>
            </a:schemeClr>
          </a:solidFill>
        </p:spPr>
        <p:txBody>
          <a:bodyPr>
            <a:normAutofit fontScale="92500" lnSpcReduction="20000"/>
          </a:bodyPr>
          <a:lstStyle/>
          <a:p>
            <a:pPr>
              <a:buNone/>
            </a:pPr>
            <a:r>
              <a:rPr lang="es-CO" dirty="0" smtClean="0"/>
              <a:t>      Entonces sucede lo siguiente.</a:t>
            </a:r>
          </a:p>
          <a:p>
            <a:pPr>
              <a:buNone/>
            </a:pPr>
            <a:r>
              <a:rPr lang="es-CO" dirty="0" smtClean="0"/>
              <a:t>1). Sus pensamientos se identifican de tal forma con la voluntad divina, </a:t>
            </a:r>
            <a:r>
              <a:rPr lang="es-CO" u="sng" dirty="0" smtClean="0">
                <a:solidFill>
                  <a:srgbClr val="0070C0"/>
                </a:solidFill>
              </a:rPr>
              <a:t>que los pedidos que hacen son únicamente los que están en armonía con esa voluntad </a:t>
            </a:r>
            <a:r>
              <a:rPr lang="es-CO" dirty="0" smtClean="0">
                <a:solidFill>
                  <a:srgbClr val="FF0000"/>
                </a:solidFill>
              </a:rPr>
              <a:t>(1Juan. 5:14; DTG 621)</a:t>
            </a:r>
            <a:r>
              <a:rPr lang="es-CO" dirty="0" smtClean="0"/>
              <a:t>.  </a:t>
            </a:r>
          </a:p>
          <a:p>
            <a:pPr>
              <a:buNone/>
            </a:pPr>
            <a:endParaRPr lang="es-CO" dirty="0" smtClean="0"/>
          </a:p>
          <a:p>
            <a:pPr>
              <a:buNone/>
            </a:pPr>
            <a:r>
              <a:rPr lang="es-CO" dirty="0" smtClean="0"/>
              <a:t>2). Además, </a:t>
            </a:r>
            <a:r>
              <a:rPr lang="es-CO" u="sng" dirty="0" smtClean="0">
                <a:solidFill>
                  <a:srgbClr val="0070C0"/>
                </a:solidFill>
              </a:rPr>
              <a:t>ningún pecado se interpone para evitar una respuesta favorable. </a:t>
            </a:r>
            <a:endParaRPr lang="es-ES" u="sng" dirty="0" smtClean="0">
              <a:solidFill>
                <a:srgbClr val="0070C0"/>
              </a:solidFill>
            </a:endParaRP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nodeType="clickEffect">
                                  <p:stCondLst>
                                    <p:cond delay="0"/>
                                  </p:stCondLst>
                                  <p:childTnLst>
                                    <p:set>
                                      <p:cBhvr>
                                        <p:cTn id="20" dur="1" fill="hold">
                                          <p:stCondLst>
                                            <p:cond delay="0"/>
                                          </p:stCondLst>
                                        </p:cTn>
                                        <p:tgtEl>
                                          <p:spTgt spid="73730"/>
                                        </p:tgtEl>
                                        <p:attrNameLst>
                                          <p:attrName>style.visibility</p:attrName>
                                        </p:attrNameLst>
                                      </p:cBhvr>
                                      <p:to>
                                        <p:strVal val="visible"/>
                                      </p:to>
                                    </p:set>
                                    <p:animEffect transition="in" filter="wheel(4)">
                                      <p:cBhvr>
                                        <p:cTn id="21" dur="2000"/>
                                        <p:tgtEl>
                                          <p:spTgt spid="73730"/>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6">
                                            <p:txEl>
                                              <p:pRg st="1" end="1"/>
                                            </p:txEl>
                                          </p:spTgt>
                                        </p:tgtEl>
                                        <p:attrNameLst>
                                          <p:attrName>style.visibility</p:attrName>
                                        </p:attrNameLst>
                                      </p:cBhvr>
                                      <p:to>
                                        <p:strVal val="visible"/>
                                      </p:to>
                                    </p:set>
                                    <p:anim calcmode="lin" valueType="num">
                                      <p:cBhvr>
                                        <p:cTn id="26"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7"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8" dur="500"/>
                                        <p:tgtEl>
                                          <p:spTgt spid="6">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fade">
                                      <p:cBhvr>
                                        <p:cTn id="33" dur="100"/>
                                        <p:tgtEl>
                                          <p:spTgt spid="6">
                                            <p:txEl>
                                              <p:pRg st="3" end="3"/>
                                            </p:txEl>
                                          </p:spTgt>
                                        </p:tgtEl>
                                      </p:cBhvr>
                                    </p:animEffect>
                                    <p:anim calcmode="lin" valueType="num">
                                      <p:cBhvr>
                                        <p:cTn id="34" dur="4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5" dur="400" fill="hold"/>
                                        <p:tgtEl>
                                          <p:spTgt spid="6">
                                            <p:txEl>
                                              <p:pRg st="3" end="3"/>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6">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6">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365104"/>
            <a:ext cx="8640960" cy="2232248"/>
          </a:xfrm>
          <a:solidFill>
            <a:schemeClr val="accent2">
              <a:lumMod val="40000"/>
              <a:lumOff val="60000"/>
            </a:schemeClr>
          </a:solidFill>
        </p:spPr>
        <p:txBody>
          <a:bodyPr>
            <a:normAutofit fontScale="32500" lnSpcReduction="20000"/>
          </a:bodyPr>
          <a:lstStyle/>
          <a:p>
            <a:pPr algn="ctr">
              <a:buNone/>
            </a:pPr>
            <a:r>
              <a:rPr lang="es-CO" sz="3800" dirty="0" smtClean="0"/>
              <a:t>   </a:t>
            </a:r>
          </a:p>
          <a:p>
            <a:pPr algn="ctr">
              <a:buNone/>
            </a:pPr>
            <a:r>
              <a:rPr lang="es-CO" sz="3800" dirty="0" smtClean="0"/>
              <a:t> </a:t>
            </a:r>
            <a:r>
              <a:rPr lang="es-CO" sz="8000" dirty="0" smtClean="0"/>
              <a:t>Esa Palabra ilumina la mente del que se alimenta de ella.  Para el que hace la </a:t>
            </a:r>
            <a:r>
              <a:rPr lang="es-CO" sz="8000" u="sng" dirty="0" smtClean="0">
                <a:solidFill>
                  <a:srgbClr val="0070C0"/>
                </a:solidFill>
              </a:rPr>
              <a:t>decisión</a:t>
            </a:r>
            <a:r>
              <a:rPr lang="es-CO" sz="8000" dirty="0" smtClean="0"/>
              <a:t> inteligente de </a:t>
            </a:r>
            <a:r>
              <a:rPr lang="es-CO" sz="8000" u="sng" dirty="0" smtClean="0">
                <a:solidFill>
                  <a:srgbClr val="0070C0"/>
                </a:solidFill>
              </a:rPr>
              <a:t>seguir esa palabra y la obedece sin reservas mediante el poder del cielo que lo capacita</a:t>
            </a:r>
            <a:r>
              <a:rPr lang="es-CO" sz="8000" dirty="0" smtClean="0"/>
              <a:t>, “mora en su ser Cristo, la esperanza de gloria” </a:t>
            </a:r>
            <a:r>
              <a:rPr lang="es-CO" sz="8000" dirty="0" smtClean="0">
                <a:solidFill>
                  <a:srgbClr val="FF0000"/>
                </a:solidFill>
              </a:rPr>
              <a:t>(Col.1:27).</a:t>
            </a:r>
            <a:r>
              <a:rPr lang="es-CO" sz="8000" dirty="0" smtClean="0"/>
              <a:t> </a:t>
            </a:r>
            <a:endParaRPr lang="es-CO" sz="8000" dirty="0" smtClean="0">
              <a:solidFill>
                <a:srgbClr val="FF0000"/>
              </a:solidFill>
            </a:endParaRPr>
          </a:p>
        </p:txBody>
      </p:sp>
      <p:sp>
        <p:nvSpPr>
          <p:cNvPr id="4" name="3 Rectángulo"/>
          <p:cNvSpPr/>
          <p:nvPr/>
        </p:nvSpPr>
        <p:spPr>
          <a:xfrm>
            <a:off x="395536" y="260648"/>
            <a:ext cx="8424936" cy="646331"/>
          </a:xfrm>
          <a:prstGeom prst="rect">
            <a:avLst/>
          </a:prstGeom>
        </p:spPr>
        <p:txBody>
          <a:bodyPr wrap="square">
            <a:spAutoFit/>
          </a:bodyPr>
          <a:lstStyle/>
          <a:p>
            <a:pPr algn="ctr">
              <a:buNone/>
            </a:pPr>
            <a:r>
              <a:rPr lang="es-CO" dirty="0" smtClean="0"/>
              <a:t> </a:t>
            </a:r>
            <a:r>
              <a:rPr lang="es-CO" sz="3600" dirty="0" smtClean="0">
                <a:solidFill>
                  <a:srgbClr val="FF0000"/>
                </a:solidFill>
              </a:rPr>
              <a:t>“</a:t>
            </a:r>
            <a:r>
              <a:rPr lang="es-CO" sz="3600" b="1" dirty="0" smtClean="0">
                <a:solidFill>
                  <a:srgbClr val="FF0000"/>
                </a:solidFill>
              </a:rPr>
              <a:t>Mis palabras permanecen en vosotros” </a:t>
            </a:r>
          </a:p>
        </p:txBody>
      </p:sp>
      <p:sp>
        <p:nvSpPr>
          <p:cNvPr id="5" name="4 Rectángulo"/>
          <p:cNvSpPr/>
          <p:nvPr/>
        </p:nvSpPr>
        <p:spPr>
          <a:xfrm>
            <a:off x="395536" y="1052736"/>
            <a:ext cx="6048672" cy="3108543"/>
          </a:xfrm>
          <a:prstGeom prst="rect">
            <a:avLst/>
          </a:prstGeom>
        </p:spPr>
        <p:txBody>
          <a:bodyPr wrap="square">
            <a:spAutoFit/>
          </a:bodyPr>
          <a:lstStyle/>
          <a:p>
            <a:pPr algn="ctr">
              <a:buNone/>
            </a:pPr>
            <a:r>
              <a:rPr lang="es-CO" sz="2800" dirty="0" smtClean="0"/>
              <a:t>Estas palabras muestran que la morada interior de Cristo en el hombre no es completamente una experiencia mística, (o sea) </a:t>
            </a:r>
            <a:r>
              <a:rPr lang="es-ES" sz="2800" dirty="0" smtClean="0"/>
              <a:t>la unión del ser humano con Dios, (lo cual es) </a:t>
            </a:r>
            <a:r>
              <a:rPr lang="es-CO" sz="2800" dirty="0" smtClean="0"/>
              <a:t>inexplicable, </a:t>
            </a:r>
            <a:r>
              <a:rPr lang="es-CO" sz="2800" u="sng" dirty="0" smtClean="0">
                <a:solidFill>
                  <a:srgbClr val="0070C0"/>
                </a:solidFill>
              </a:rPr>
              <a:t>Los hombres reciben a Cristo al recibir su Palabra.  </a:t>
            </a:r>
          </a:p>
        </p:txBody>
      </p:sp>
      <p:pic>
        <p:nvPicPr>
          <p:cNvPr id="71682" name="Picture 2" descr="http://t2.gstatic.com/images?q=tbn:ANd9GcQ1GRn-s6Jf39cKL2z4Xk_B3n0ODD2mwNx7LrbXZeHNvwvXXfq-LsG5irGwqQ"/>
          <p:cNvPicPr>
            <a:picLocks noChangeAspect="1" noChangeArrowheads="1"/>
          </p:cNvPicPr>
          <p:nvPr/>
        </p:nvPicPr>
        <p:blipFill>
          <a:blip r:embed="rId2" cstate="print"/>
          <a:srcRect/>
          <a:stretch>
            <a:fillRect/>
          </a:stretch>
        </p:blipFill>
        <p:spPr bwMode="auto">
          <a:xfrm>
            <a:off x="6660232" y="1196752"/>
            <a:ext cx="2160240" cy="241476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71682"/>
                                        </p:tgtEl>
                                        <p:attrNameLst>
                                          <p:attrName>style.visibility</p:attrName>
                                        </p:attrNameLst>
                                      </p:cBhvr>
                                      <p:to>
                                        <p:strVal val="visible"/>
                                      </p:to>
                                    </p:set>
                                    <p:animEffect transition="in" filter="fade">
                                      <p:cBhvr>
                                        <p:cTn id="12" dur="100"/>
                                        <p:tgtEl>
                                          <p:spTgt spid="71682"/>
                                        </p:tgtEl>
                                      </p:cBhvr>
                                    </p:animEffect>
                                    <p:anim calcmode="lin" valueType="num">
                                      <p:cBhvr>
                                        <p:cTn id="13" dur="400" fill="hold"/>
                                        <p:tgtEl>
                                          <p:spTgt spid="71682"/>
                                        </p:tgtEl>
                                        <p:attrNameLst>
                                          <p:attrName>ppt_x</p:attrName>
                                        </p:attrNameLst>
                                      </p:cBhvr>
                                      <p:tavLst>
                                        <p:tav tm="0">
                                          <p:val>
                                            <p:strVal val="#ppt_x"/>
                                          </p:val>
                                        </p:tav>
                                        <p:tav tm="100000">
                                          <p:val>
                                            <p:strVal val="#ppt_x"/>
                                          </p:val>
                                        </p:tav>
                                      </p:tavLst>
                                    </p:anim>
                                    <p:anim calcmode="lin" valueType="num">
                                      <p:cBhvr>
                                        <p:cTn id="14" dur="400" fill="hold"/>
                                        <p:tgtEl>
                                          <p:spTgt spid="71682"/>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7168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7168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4)">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3">
                                            <p:bg/>
                                          </p:spTgt>
                                        </p:tgtEl>
                                        <p:attrNameLst>
                                          <p:attrName>style.visibility</p:attrName>
                                        </p:attrNameLst>
                                      </p:cBhvr>
                                      <p:to>
                                        <p:strVal val="visible"/>
                                      </p:to>
                                    </p:set>
                                    <p:animEffect transition="in" filter="wheel(4)">
                                      <p:cBhvr>
                                        <p:cTn id="26" dur="2000"/>
                                        <p:tgtEl>
                                          <p:spTgt spid="3">
                                            <p:bg/>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wheel(4)">
                                      <p:cBhvr>
                                        <p:cTn id="31" dur="2000"/>
                                        <p:tgtEl>
                                          <p:spTgt spid="3">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4" fill="hold" grpId="0"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wheel(4)">
                                      <p:cBhvr>
                                        <p:cTn id="3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904656"/>
          </a:xfrm>
        </p:spPr>
        <p:txBody>
          <a:bodyPr>
            <a:normAutofit fontScale="92500" lnSpcReduction="10000"/>
          </a:bodyPr>
          <a:lstStyle/>
          <a:p>
            <a:pPr algn="ctr">
              <a:buNone/>
            </a:pPr>
            <a:r>
              <a:rPr lang="es-CO" dirty="0" smtClean="0"/>
              <a:t>     Además, para que esto sea constante, </a:t>
            </a:r>
            <a:r>
              <a:rPr lang="es-CO" u="sng" dirty="0" smtClean="0">
                <a:solidFill>
                  <a:srgbClr val="0070C0"/>
                </a:solidFill>
              </a:rPr>
              <a:t>diariamente debe alimentarse de la palabra</a:t>
            </a:r>
            <a:r>
              <a:rPr lang="es-CO" dirty="0" smtClean="0"/>
              <a:t> </a:t>
            </a:r>
            <a:r>
              <a:rPr lang="es-CO" dirty="0" smtClean="0">
                <a:solidFill>
                  <a:srgbClr val="FF0000"/>
                </a:solidFill>
              </a:rPr>
              <a:t>(Juan.6:53).</a:t>
            </a:r>
          </a:p>
          <a:p>
            <a:pPr algn="ctr">
              <a:buNone/>
            </a:pPr>
            <a:endParaRPr lang="es-CO" dirty="0" smtClean="0">
              <a:solidFill>
                <a:srgbClr val="FF0000"/>
              </a:solidFill>
            </a:endParaRPr>
          </a:p>
          <a:p>
            <a:pPr algn="ctr">
              <a:buNone/>
            </a:pPr>
            <a:r>
              <a:rPr lang="es-CO" b="1" baseline="30000" dirty="0" smtClean="0"/>
              <a:t> </a:t>
            </a:r>
            <a:r>
              <a:rPr lang="es-CO" b="1" dirty="0" smtClean="0"/>
              <a:t>   </a:t>
            </a:r>
            <a:r>
              <a:rPr lang="es-CO" dirty="0" smtClean="0"/>
              <a:t>Pero Jesús les contestó:</a:t>
            </a:r>
            <a:r>
              <a:rPr lang="es-CO" b="1" dirty="0" smtClean="0"/>
              <a:t> "De verdad os aseguro que si no </a:t>
            </a:r>
            <a:r>
              <a:rPr lang="es-CO" b="1" u="sng" dirty="0" smtClean="0"/>
              <a:t>coméis</a:t>
            </a:r>
            <a:r>
              <a:rPr lang="es-CO" b="1" dirty="0" smtClean="0"/>
              <a:t> la carne del Hijo del hombre y no </a:t>
            </a:r>
            <a:r>
              <a:rPr lang="es-CO" b="1" u="sng" dirty="0" smtClean="0"/>
              <a:t>bebéis</a:t>
            </a:r>
            <a:r>
              <a:rPr lang="es-CO" b="1" dirty="0" smtClean="0"/>
              <a:t> su sangre no tenéis vida en vosotros” </a:t>
            </a:r>
          </a:p>
          <a:p>
            <a:pPr>
              <a:buNone/>
            </a:pPr>
            <a:r>
              <a:rPr lang="es-CO" dirty="0" smtClean="0"/>
              <a:t>      </a:t>
            </a:r>
          </a:p>
          <a:p>
            <a:pPr algn="ctr">
              <a:buNone/>
            </a:pPr>
            <a:r>
              <a:rPr lang="es-CO" dirty="0" smtClean="0"/>
              <a:t>    Esta declaración de “</a:t>
            </a:r>
            <a:r>
              <a:rPr lang="es-CO" b="1" dirty="0" smtClean="0"/>
              <a:t>que si no coméis la carne del Hijo del hombre y no bebéis su sangre no tenéis vida en vosotros”, </a:t>
            </a:r>
            <a:r>
              <a:rPr lang="es-CO" dirty="0" smtClean="0"/>
              <a:t>debe haber escandalizado aún más a los oyentes de Jesús, que interpretaban todo en forma literal.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2">
              <a:lumMod val="20000"/>
              <a:lumOff val="80000"/>
            </a:schemeClr>
          </a:solidFill>
        </p:spPr>
        <p:txBody>
          <a:bodyPr>
            <a:normAutofit fontScale="85000" lnSpcReduction="20000"/>
          </a:bodyPr>
          <a:lstStyle/>
          <a:p>
            <a:pPr algn="ctr">
              <a:buNone/>
            </a:pPr>
            <a:r>
              <a:rPr lang="es-CO" dirty="0" smtClean="0"/>
              <a:t>    </a:t>
            </a:r>
            <a:r>
              <a:rPr lang="es-CO" dirty="0" smtClean="0">
                <a:solidFill>
                  <a:srgbClr val="FF0000"/>
                </a:solidFill>
              </a:rPr>
              <a:t>Juan6:52</a:t>
            </a:r>
            <a:r>
              <a:rPr lang="es-CO" dirty="0" smtClean="0"/>
              <a:t> registra que los Judíos pensaron: "¿Cómo puede éste darnos a comer su carne?" </a:t>
            </a:r>
            <a:endParaRPr lang="es-CO" dirty="0" smtClean="0">
              <a:solidFill>
                <a:srgbClr val="FF0000"/>
              </a:solidFill>
            </a:endParaRPr>
          </a:p>
          <a:p>
            <a:endParaRPr lang="es-CO" dirty="0" smtClean="0"/>
          </a:p>
          <a:p>
            <a:pPr>
              <a:buNone/>
            </a:pPr>
            <a:r>
              <a:rPr lang="es-CO" dirty="0" smtClean="0"/>
              <a:t>      En </a:t>
            </a:r>
            <a:r>
              <a:rPr lang="es-CO" dirty="0" smtClean="0">
                <a:solidFill>
                  <a:srgbClr val="FF0000"/>
                </a:solidFill>
              </a:rPr>
              <a:t>(Deu.12:16)</a:t>
            </a:r>
            <a:r>
              <a:rPr lang="es-CO" dirty="0" smtClean="0"/>
              <a:t> Dios había ordenado: “</a:t>
            </a:r>
            <a:r>
              <a:rPr lang="es-CO" u="sng" dirty="0" smtClean="0">
                <a:solidFill>
                  <a:srgbClr val="0070C0"/>
                </a:solidFill>
              </a:rPr>
              <a:t>PERO NO COMÁIS SANGRE</a:t>
            </a:r>
            <a:r>
              <a:rPr lang="es-CO" dirty="0" smtClean="0"/>
              <a:t>. Sobre la tierra la derramaras como agua”. </a:t>
            </a:r>
          </a:p>
          <a:p>
            <a:pPr>
              <a:buNone/>
            </a:pPr>
            <a:endParaRPr lang="es-CO" dirty="0" smtClean="0"/>
          </a:p>
          <a:p>
            <a:pPr>
              <a:buNone/>
            </a:pPr>
            <a:r>
              <a:rPr lang="es-CO" dirty="0" smtClean="0"/>
              <a:t>     La razón dada por Dios para la prohibición es que la sangre es la vida </a:t>
            </a:r>
            <a:r>
              <a:rPr lang="es-CO" dirty="0" smtClean="0">
                <a:solidFill>
                  <a:srgbClr val="FF0000"/>
                </a:solidFill>
              </a:rPr>
              <a:t>(Gén. 9:4).</a:t>
            </a:r>
          </a:p>
          <a:p>
            <a:pPr>
              <a:buNone/>
            </a:pPr>
            <a:endParaRPr lang="es-CO" dirty="0" smtClean="0">
              <a:solidFill>
                <a:srgbClr val="FF0000"/>
              </a:solidFill>
            </a:endParaRPr>
          </a:p>
          <a:p>
            <a:pPr>
              <a:buNone/>
            </a:pPr>
            <a:r>
              <a:rPr lang="es-CO" dirty="0" smtClean="0">
                <a:solidFill>
                  <a:srgbClr val="FF0000"/>
                </a:solidFill>
              </a:rPr>
              <a:t>   </a:t>
            </a:r>
            <a:r>
              <a:rPr lang="es-CO" dirty="0" smtClean="0"/>
              <a:t>  Jesús no podría haber dado una orden en el AT. Y otra en el NT. Porque Él dijo:</a:t>
            </a:r>
            <a:r>
              <a:rPr lang="es-CO" b="1" baseline="30000" dirty="0" smtClean="0"/>
              <a:t> “</a:t>
            </a:r>
            <a:r>
              <a:rPr lang="es-CO" b="1" dirty="0" smtClean="0"/>
              <a:t>No vayáis a pensar que vine a </a:t>
            </a:r>
            <a:r>
              <a:rPr lang="es-CO" b="1" u="sng" dirty="0" smtClean="0"/>
              <a:t>abolir la ley</a:t>
            </a:r>
            <a:r>
              <a:rPr lang="es-CO" b="1" dirty="0" smtClean="0"/>
              <a:t> o los profetas; no vine a abolir, sino a dar cumplimiento” </a:t>
            </a:r>
            <a:r>
              <a:rPr lang="es-CO" b="1" dirty="0" smtClean="0">
                <a:solidFill>
                  <a:srgbClr val="FF0000"/>
                </a:solidFill>
              </a:rPr>
              <a:t>(Mat.5:17). </a:t>
            </a:r>
            <a:r>
              <a:rPr lang="es-CO" dirty="0" smtClean="0"/>
              <a:t>Por otra parte Él mismo había dicho: </a:t>
            </a:r>
            <a:r>
              <a:rPr lang="es-CO" b="1" u="sng" dirty="0" smtClean="0">
                <a:solidFill>
                  <a:srgbClr val="0070C0"/>
                </a:solidFill>
              </a:rPr>
              <a:t>“No violaré mi pacto, ni cambiaré lo que ha salido de mis labios” </a:t>
            </a:r>
            <a:r>
              <a:rPr lang="es-CO" b="1" dirty="0" smtClean="0">
                <a:solidFill>
                  <a:srgbClr val="FF0000"/>
                </a:solidFill>
              </a:rPr>
              <a:t>(Sal. 89:34).</a:t>
            </a:r>
            <a:endParaRPr lang="es-CO"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4)">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¿Entonces qué significan estas palabras, “comer su carne, y beber su sangre”?</a:t>
            </a:r>
            <a:endParaRPr lang="es-CO" dirty="0"/>
          </a:p>
        </p:txBody>
      </p:sp>
      <p:sp>
        <p:nvSpPr>
          <p:cNvPr id="3" name="2 Marcador de contenido"/>
          <p:cNvSpPr>
            <a:spLocks noGrp="1"/>
          </p:cNvSpPr>
          <p:nvPr>
            <p:ph idx="1"/>
          </p:nvPr>
        </p:nvSpPr>
        <p:spPr>
          <a:xfrm>
            <a:off x="457200" y="1600200"/>
            <a:ext cx="8229600" cy="4925144"/>
          </a:xfrm>
          <a:solidFill>
            <a:srgbClr val="FFFF00"/>
          </a:solidFill>
        </p:spPr>
        <p:txBody>
          <a:bodyPr>
            <a:normAutofit fontScale="92500" lnSpcReduction="20000"/>
          </a:bodyPr>
          <a:lstStyle/>
          <a:p>
            <a:pPr algn="ctr">
              <a:buNone/>
            </a:pPr>
            <a:r>
              <a:rPr lang="es-CO" dirty="0" smtClean="0"/>
              <a:t>   </a:t>
            </a:r>
            <a:r>
              <a:rPr lang="es-CO" dirty="0" smtClean="0">
                <a:solidFill>
                  <a:srgbClr val="0070C0"/>
                </a:solidFill>
              </a:rPr>
              <a:t> Comer la carne de Cristo y beber su sangre significaba apropiarse de su vida por fe.  </a:t>
            </a:r>
          </a:p>
          <a:p>
            <a:pPr algn="ctr">
              <a:buNone/>
            </a:pPr>
            <a:endParaRPr lang="es-CO" dirty="0" smtClean="0">
              <a:solidFill>
                <a:srgbClr val="0070C0"/>
              </a:solidFill>
            </a:endParaRPr>
          </a:p>
          <a:p>
            <a:pPr algn="ctr">
              <a:buNone/>
            </a:pPr>
            <a:r>
              <a:rPr lang="es-CO" dirty="0" smtClean="0"/>
              <a:t>“Comer la carne y beber la sangre de Cristo es </a:t>
            </a:r>
            <a:r>
              <a:rPr lang="es-CO" u="sng" dirty="0" smtClean="0"/>
              <a:t>recibirlo como Salvador personal</a:t>
            </a:r>
            <a:r>
              <a:rPr lang="es-CO" dirty="0" smtClean="0"/>
              <a:t>, </a:t>
            </a:r>
            <a:r>
              <a:rPr lang="es-CO" u="sng" dirty="0" smtClean="0"/>
              <a:t>creyendo que perdona nuestros pecados</a:t>
            </a:r>
            <a:r>
              <a:rPr lang="es-CO" dirty="0" smtClean="0"/>
              <a:t>, y que </a:t>
            </a:r>
            <a:r>
              <a:rPr lang="es-CO" u="sng" dirty="0" smtClean="0"/>
              <a:t>somos completos en él</a:t>
            </a:r>
            <a:r>
              <a:rPr lang="es-CO" dirty="0" smtClean="0"/>
              <a:t>” </a:t>
            </a:r>
            <a:r>
              <a:rPr lang="es-CO" dirty="0" smtClean="0">
                <a:solidFill>
                  <a:srgbClr val="FF0000"/>
                </a:solidFill>
              </a:rPr>
              <a:t>(DTG 353; SC 108).  </a:t>
            </a:r>
          </a:p>
          <a:p>
            <a:pPr algn="ctr">
              <a:buNone/>
            </a:pPr>
            <a:endParaRPr lang="es-CO" dirty="0" smtClean="0"/>
          </a:p>
          <a:p>
            <a:pPr algn="ctr">
              <a:buNone/>
            </a:pPr>
            <a:r>
              <a:rPr lang="es-CO" dirty="0" smtClean="0"/>
              <a:t>Tan sólo porque Cristo dio su vida humana por nosotros, podemos participar de su vida eterna, divina.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¿De qué forma es glorificado Nuestro Padre celestial?</a:t>
            </a:r>
            <a:endParaRPr lang="es-CO" dirty="0">
              <a:latin typeface="Harlow Solid Italic" pitchFamily="82" charset="0"/>
            </a:endParaRPr>
          </a:p>
        </p:txBody>
      </p:sp>
      <p:sp>
        <p:nvSpPr>
          <p:cNvPr id="3" name="2 Marcador de contenido"/>
          <p:cNvSpPr>
            <a:spLocks noGrp="1"/>
          </p:cNvSpPr>
          <p:nvPr>
            <p:ph idx="1"/>
          </p:nvPr>
        </p:nvSpPr>
        <p:spPr>
          <a:xfrm>
            <a:off x="457200" y="1600201"/>
            <a:ext cx="8229600" cy="1036712"/>
          </a:xfrm>
        </p:spPr>
        <p:txBody>
          <a:bodyPr>
            <a:normAutofit lnSpcReduction="10000"/>
          </a:bodyPr>
          <a:lstStyle/>
          <a:p>
            <a:pPr algn="ctr">
              <a:buNone/>
            </a:pPr>
            <a:r>
              <a:rPr lang="es-ES" dirty="0" smtClean="0"/>
              <a:t>    “La gloria de mi Padre está en que deis mucho fruto, y seáis mis discípulos” </a:t>
            </a:r>
            <a:r>
              <a:rPr lang="es-ES" dirty="0" smtClean="0">
                <a:solidFill>
                  <a:srgbClr val="FF0000"/>
                </a:solidFill>
              </a:rPr>
              <a:t>(Juan 15:8)</a:t>
            </a:r>
            <a:endParaRPr lang="es-ES" dirty="0" smtClean="0"/>
          </a:p>
          <a:p>
            <a:endParaRPr lang="es-CO" dirty="0"/>
          </a:p>
        </p:txBody>
      </p:sp>
      <p:sp>
        <p:nvSpPr>
          <p:cNvPr id="4" name="3 Rectángulo"/>
          <p:cNvSpPr/>
          <p:nvPr/>
        </p:nvSpPr>
        <p:spPr>
          <a:xfrm>
            <a:off x="323528" y="2924944"/>
            <a:ext cx="5904656" cy="3785652"/>
          </a:xfrm>
          <a:prstGeom prst="rect">
            <a:avLst/>
          </a:prstGeom>
        </p:spPr>
        <p:txBody>
          <a:bodyPr wrap="square">
            <a:spAutoFit/>
          </a:bodyPr>
          <a:lstStyle/>
          <a:p>
            <a:pPr algn="ctr">
              <a:buNone/>
            </a:pPr>
            <a:r>
              <a:rPr lang="es-CO" sz="2400" dirty="0" smtClean="0"/>
              <a:t>La gloria (es decir el gozo) del viñador es que sus plantas produzcan “mucho frutos”.  </a:t>
            </a:r>
          </a:p>
          <a:p>
            <a:pPr algn="ctr">
              <a:buNone/>
            </a:pPr>
            <a:r>
              <a:rPr lang="es-CO" sz="2400" dirty="0" smtClean="0"/>
              <a:t>    </a:t>
            </a:r>
          </a:p>
          <a:p>
            <a:pPr algn="ctr">
              <a:buNone/>
            </a:pPr>
            <a:endParaRPr lang="es-CO" sz="2400" dirty="0" smtClean="0"/>
          </a:p>
          <a:p>
            <a:pPr algn="ctr">
              <a:buNone/>
            </a:pPr>
            <a:r>
              <a:rPr lang="es-CO" sz="2400" dirty="0" smtClean="0"/>
              <a:t>Dios recibe esa gloria cuando su imagen se refleja en las vidas de sus seguidores. </a:t>
            </a:r>
            <a:r>
              <a:rPr lang="es-CO" sz="2400" u="sng" dirty="0" smtClean="0">
                <a:solidFill>
                  <a:srgbClr val="0070C0"/>
                </a:solidFill>
              </a:rPr>
              <a:t>Entre más fruto produzcan las “ramas” más se goza el Padre</a:t>
            </a:r>
            <a:r>
              <a:rPr lang="es-CO" sz="2400" dirty="0" smtClean="0"/>
              <a:t>, porque “</a:t>
            </a:r>
            <a:r>
              <a:rPr lang="es-CO" sz="2400" b="1" dirty="0" smtClean="0"/>
              <a:t>no quiere que </a:t>
            </a:r>
            <a:r>
              <a:rPr lang="es-CO" sz="2400" b="1" i="1" dirty="0" smtClean="0"/>
              <a:t>nadie</a:t>
            </a:r>
            <a:r>
              <a:rPr lang="es-CO" sz="2400" b="1" dirty="0" smtClean="0"/>
              <a:t> perezca, sino que todos procedan al arrepentimiento</a:t>
            </a:r>
            <a:r>
              <a:rPr lang="es-CO" sz="2400" dirty="0" smtClean="0"/>
              <a:t>” </a:t>
            </a:r>
            <a:r>
              <a:rPr lang="es-CO" sz="2400" dirty="0" smtClean="0">
                <a:solidFill>
                  <a:srgbClr val="FF0000"/>
                </a:solidFill>
              </a:rPr>
              <a:t>(2 Pedro 3:9). </a:t>
            </a:r>
            <a:endParaRPr lang="es-ES" sz="2400" dirty="0" smtClean="0">
              <a:solidFill>
                <a:srgbClr val="FF0000"/>
              </a:solidFill>
            </a:endParaRPr>
          </a:p>
        </p:txBody>
      </p:sp>
      <p:pic>
        <p:nvPicPr>
          <p:cNvPr id="15362" name="Picture 2" descr="http://t2.gstatic.com/images?q=tbn:ANd9GcThJAZJfsGdj4EyL_9BLRTFJOGwknSp9VZHYq6kYVaFaUWItNT-"/>
          <p:cNvPicPr>
            <a:picLocks noChangeAspect="1" noChangeArrowheads="1"/>
          </p:cNvPicPr>
          <p:nvPr/>
        </p:nvPicPr>
        <p:blipFill>
          <a:blip r:embed="rId2" cstate="print"/>
          <a:srcRect/>
          <a:stretch>
            <a:fillRect/>
          </a:stretch>
        </p:blipFill>
        <p:spPr bwMode="auto">
          <a:xfrm>
            <a:off x="6677025" y="2636912"/>
            <a:ext cx="2215455" cy="1847851"/>
          </a:xfrm>
          <a:prstGeom prst="rect">
            <a:avLst/>
          </a:prstGeom>
          <a:noFill/>
        </p:spPr>
      </p:pic>
      <p:pic>
        <p:nvPicPr>
          <p:cNvPr id="15364" name="Picture 4" descr="http://t3.gstatic.com/images?q=tbn:ANd9GcTewBvtXXf6rzkz_bJXZjAelaLNImKFtUENmHK0SRiPCdWdktt5yQ"/>
          <p:cNvPicPr>
            <a:picLocks noChangeAspect="1" noChangeArrowheads="1"/>
          </p:cNvPicPr>
          <p:nvPr/>
        </p:nvPicPr>
        <p:blipFill>
          <a:blip r:embed="rId3" cstate="print"/>
          <a:srcRect/>
          <a:stretch>
            <a:fillRect/>
          </a:stretch>
        </p:blipFill>
        <p:spPr bwMode="auto">
          <a:xfrm>
            <a:off x="6444208" y="4653137"/>
            <a:ext cx="2433439" cy="20162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 to="" calcmode="lin" valueType="num">
                                      <p:cBhvr>
                                        <p:cTn id="12" dur="1" fill="hold"/>
                                        <p:tgtEl>
                                          <p:spTgt spid="1536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wheel(4)">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15364"/>
                                        </p:tgtEl>
                                        <p:attrNameLst>
                                          <p:attrName>style.visibility</p:attrName>
                                        </p:attrNameLst>
                                      </p:cBhvr>
                                      <p:to>
                                        <p:strVal val="visible"/>
                                      </p:to>
                                    </p:set>
                                    <p:animEffect transition="in" filter="wheel(4)">
                                      <p:cBhvr>
                                        <p:cTn id="22" dur="2000"/>
                                        <p:tgtEl>
                                          <p:spTgt spid="15364"/>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 calcmode="lin" valueType="num">
                                      <p:cBhvr>
                                        <p:cTn id="27"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uiExpand="1" build="allAtOnce"/>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5"/>
            <a:ext cx="5544616" cy="3096344"/>
          </a:xfrm>
          <a:solidFill>
            <a:schemeClr val="accent2">
              <a:lumMod val="20000"/>
              <a:lumOff val="80000"/>
            </a:schemeClr>
          </a:solidFill>
        </p:spPr>
        <p:txBody>
          <a:bodyPr>
            <a:normAutofit/>
          </a:bodyPr>
          <a:lstStyle/>
          <a:p>
            <a:pPr algn="ctr">
              <a:buNone/>
            </a:pPr>
            <a:r>
              <a:rPr lang="es-CO" dirty="0" smtClean="0"/>
              <a:t>    Satanás sostiene que los mandamientos de Dios son demasiado severos Y que los hombres no pueden alcanzar el ideal de la perfección cristiana.    </a:t>
            </a:r>
            <a:endParaRPr lang="es-CO" dirty="0"/>
          </a:p>
        </p:txBody>
      </p:sp>
      <p:pic>
        <p:nvPicPr>
          <p:cNvPr id="2050"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6084168" y="332656"/>
            <a:ext cx="2808312" cy="2960738"/>
          </a:xfrm>
          <a:prstGeom prst="rect">
            <a:avLst/>
          </a:prstGeom>
          <a:noFill/>
        </p:spPr>
      </p:pic>
      <p:sp>
        <p:nvSpPr>
          <p:cNvPr id="5" name="4 Rectángulo"/>
          <p:cNvSpPr/>
          <p:nvPr/>
        </p:nvSpPr>
        <p:spPr>
          <a:xfrm>
            <a:off x="251520" y="3861048"/>
            <a:ext cx="5616624" cy="2554545"/>
          </a:xfrm>
          <a:prstGeom prst="rect">
            <a:avLst/>
          </a:prstGeom>
          <a:solidFill>
            <a:schemeClr val="accent2">
              <a:lumMod val="20000"/>
              <a:lumOff val="80000"/>
            </a:schemeClr>
          </a:solidFill>
        </p:spPr>
        <p:txBody>
          <a:bodyPr wrap="square">
            <a:spAutoFit/>
          </a:bodyPr>
          <a:lstStyle/>
          <a:p>
            <a:pPr algn="ctr"/>
            <a:r>
              <a:rPr lang="es-CO" sz="3200" dirty="0" smtClean="0"/>
              <a:t>De modo que el carácter de Dios es vindicado cuando los hombres, mediante la gracia divina, llegan a ser participantes de la naturaleza divina.</a:t>
            </a:r>
            <a:endParaRPr lang="es-CO" sz="3200" dirty="0"/>
          </a:p>
        </p:txBody>
      </p:sp>
      <p:sp>
        <p:nvSpPr>
          <p:cNvPr id="6" name="5 Rectángulo"/>
          <p:cNvSpPr/>
          <p:nvPr/>
        </p:nvSpPr>
        <p:spPr>
          <a:xfrm>
            <a:off x="6084168" y="3501007"/>
            <a:ext cx="2808312" cy="1754326"/>
          </a:xfrm>
          <a:prstGeom prst="rect">
            <a:avLst/>
          </a:prstGeom>
          <a:solidFill>
            <a:srgbClr val="002060"/>
          </a:solidFill>
        </p:spPr>
        <p:txBody>
          <a:bodyPr wrap="square">
            <a:spAutoFit/>
          </a:bodyPr>
          <a:lstStyle/>
          <a:p>
            <a:pPr algn="ctr"/>
            <a:r>
              <a:rPr lang="es-CO" dirty="0" smtClean="0">
                <a:solidFill>
                  <a:schemeClr val="bg1"/>
                </a:solidFill>
              </a:rPr>
              <a:t>HEB. 12:14. Procurad ….. la </a:t>
            </a:r>
            <a:r>
              <a:rPr lang="es-CO" i="1" dirty="0" smtClean="0">
                <a:solidFill>
                  <a:schemeClr val="bg1"/>
                </a:solidFill>
              </a:rPr>
              <a:t>santidad sin</a:t>
            </a:r>
            <a:r>
              <a:rPr lang="es-CO" dirty="0" smtClean="0">
                <a:solidFill>
                  <a:schemeClr val="bg1"/>
                </a:solidFill>
              </a:rPr>
              <a:t> la cual </a:t>
            </a:r>
            <a:r>
              <a:rPr lang="es-CO" i="1" dirty="0" smtClean="0">
                <a:solidFill>
                  <a:schemeClr val="bg1"/>
                </a:solidFill>
              </a:rPr>
              <a:t>nadie verá al Señor. La Biblia registra  que muchos guardaban los Mandamientos de Dios.</a:t>
            </a:r>
            <a:endParaRPr lang="es-CO" dirty="0">
              <a:solidFill>
                <a:schemeClr val="bg1"/>
              </a:solidFill>
            </a:endParaRPr>
          </a:p>
        </p:txBody>
      </p:sp>
      <p:sp>
        <p:nvSpPr>
          <p:cNvPr id="7" name="6 Rectángulo"/>
          <p:cNvSpPr/>
          <p:nvPr/>
        </p:nvSpPr>
        <p:spPr>
          <a:xfrm>
            <a:off x="6444208" y="5661248"/>
            <a:ext cx="2448272" cy="707886"/>
          </a:xfrm>
          <a:prstGeom prst="rect">
            <a:avLst/>
          </a:prstGeom>
          <a:solidFill>
            <a:srgbClr val="FFFF00"/>
          </a:solidFill>
        </p:spPr>
        <p:txBody>
          <a:bodyPr wrap="square">
            <a:spAutoFit/>
          </a:bodyPr>
          <a:lstStyle/>
          <a:p>
            <a:pPr algn="ctr"/>
            <a:r>
              <a:rPr lang="es-CO" sz="2000" b="1" dirty="0" smtClean="0"/>
              <a:t>Lea 1 Juan 2:3,4 y Apoc.7:9,10.</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
                                        <p:tgtEl>
                                          <p:spTgt spid="5">
                                            <p:txEl>
                                              <p:pRg st="0" end="0"/>
                                            </p:txEl>
                                          </p:spTgt>
                                        </p:tgtEl>
                                      </p:cBhvr>
                                    </p:animEffect>
                                    <p:anim calcmode="lin" valueType="num">
                                      <p:cBhvr>
                                        <p:cTn id="8" dur="4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5">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
                                        <p:tgtEl>
                                          <p:spTgt spid="6"/>
                                        </p:tgtEl>
                                      </p:cBhvr>
                                    </p:animEffect>
                                    <p:anim calcmode="lin" valueType="num">
                                      <p:cBhvr>
                                        <p:cTn id="17" dur="400" fill="hold"/>
                                        <p:tgtEl>
                                          <p:spTgt spid="6"/>
                                        </p:tgtEl>
                                        <p:attrNameLst>
                                          <p:attrName>ppt_x</p:attrName>
                                        </p:attrNameLst>
                                      </p:cBhvr>
                                      <p:tavLst>
                                        <p:tav tm="0">
                                          <p:val>
                                            <p:strVal val="#ppt_x"/>
                                          </p:val>
                                        </p:tav>
                                        <p:tav tm="100000">
                                          <p:val>
                                            <p:strVal val="#ppt_x"/>
                                          </p:val>
                                        </p:tav>
                                      </p:tavLst>
                                    </p:anim>
                                    <p:anim calcmode="lin" valueType="num">
                                      <p:cBhvr>
                                        <p:cTn id="18" dur="400" fill="hold"/>
                                        <p:tgtEl>
                                          <p:spTgt spid="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48073"/>
          </a:xfrm>
        </p:spPr>
        <p:txBody>
          <a:bodyPr>
            <a:normAutofit/>
          </a:bodyPr>
          <a:lstStyle/>
          <a:p>
            <a:pPr algn="ctr">
              <a:buNone/>
            </a:pPr>
            <a:r>
              <a:rPr lang="es-CO" b="1" dirty="0" smtClean="0"/>
              <a:t>Seáis así mis discípulos. </a:t>
            </a:r>
          </a:p>
        </p:txBody>
      </p:sp>
      <p:sp>
        <p:nvSpPr>
          <p:cNvPr id="4" name="3 Rectángulo"/>
          <p:cNvSpPr/>
          <p:nvPr/>
        </p:nvSpPr>
        <p:spPr>
          <a:xfrm>
            <a:off x="467544" y="1484784"/>
            <a:ext cx="5400600" cy="1815882"/>
          </a:xfrm>
          <a:prstGeom prst="rect">
            <a:avLst/>
          </a:prstGeom>
          <a:solidFill>
            <a:schemeClr val="accent1">
              <a:lumMod val="20000"/>
              <a:lumOff val="80000"/>
            </a:schemeClr>
          </a:solidFill>
        </p:spPr>
        <p:txBody>
          <a:bodyPr wrap="square">
            <a:spAutoFit/>
          </a:bodyPr>
          <a:lstStyle/>
          <a:p>
            <a:pPr algn="ctr">
              <a:buNone/>
            </a:pPr>
            <a:r>
              <a:rPr lang="es-CO" sz="2800" dirty="0" smtClean="0"/>
              <a:t>El fulgor de las virtudes cristianas es una prueba del discipulado, Sin una unión vital con Cristo es imposible dar los frutos de justicia. </a:t>
            </a:r>
          </a:p>
        </p:txBody>
      </p:sp>
      <p:pic>
        <p:nvPicPr>
          <p:cNvPr id="79874" name="Picture 2" descr="http://t3.gstatic.com/images?q=tbn:ANd9GcQJz2g-4IDITdFzxSnzmuziAdeLGtZMkEdtTBE3jrDWW4l9-vcDUg"/>
          <p:cNvPicPr>
            <a:picLocks noChangeAspect="1" noChangeArrowheads="1"/>
          </p:cNvPicPr>
          <p:nvPr/>
        </p:nvPicPr>
        <p:blipFill>
          <a:blip r:embed="rId2" cstate="print"/>
          <a:srcRect/>
          <a:stretch>
            <a:fillRect/>
          </a:stretch>
        </p:blipFill>
        <p:spPr bwMode="auto">
          <a:xfrm>
            <a:off x="6156176" y="1340768"/>
            <a:ext cx="2736304" cy="2448272"/>
          </a:xfrm>
          <a:prstGeom prst="rect">
            <a:avLst/>
          </a:prstGeom>
          <a:noFill/>
        </p:spPr>
      </p:pic>
      <p:sp>
        <p:nvSpPr>
          <p:cNvPr id="6" name="5 Rectángulo"/>
          <p:cNvSpPr/>
          <p:nvPr/>
        </p:nvSpPr>
        <p:spPr>
          <a:xfrm>
            <a:off x="3275856" y="4005064"/>
            <a:ext cx="5616624" cy="2677656"/>
          </a:xfrm>
          <a:prstGeom prst="rect">
            <a:avLst/>
          </a:prstGeom>
          <a:solidFill>
            <a:schemeClr val="accent1">
              <a:lumMod val="20000"/>
              <a:lumOff val="80000"/>
            </a:schemeClr>
          </a:solidFill>
        </p:spPr>
        <p:txBody>
          <a:bodyPr wrap="square">
            <a:spAutoFit/>
          </a:bodyPr>
          <a:lstStyle/>
          <a:p>
            <a:pPr algn="ctr"/>
            <a:r>
              <a:rPr lang="es-CO" sz="2800" dirty="0" smtClean="0">
                <a:solidFill>
                  <a:srgbClr val="FF0000"/>
                </a:solidFill>
              </a:rPr>
              <a:t>Juan 13:35</a:t>
            </a:r>
            <a:r>
              <a:rPr lang="es-CO" sz="2800" dirty="0" smtClean="0"/>
              <a:t>. Si os amáis los unos a los otros, todo el mundo conocerá que sois mis discípulos. </a:t>
            </a:r>
            <a:r>
              <a:rPr lang="es-CO" sz="2800" u="sng" dirty="0" smtClean="0"/>
              <a:t>Al estar unidos a Cristo, inevitablemente, nos lleva a amar a nuestros semejantes.</a:t>
            </a:r>
            <a:br>
              <a:rPr lang="es-CO" sz="2800" u="sng" dirty="0" smtClean="0"/>
            </a:br>
            <a:endParaRPr lang="es-CO" sz="2800" u="sng" dirty="0"/>
          </a:p>
        </p:txBody>
      </p:sp>
      <p:pic>
        <p:nvPicPr>
          <p:cNvPr id="79876" name="Picture 4" descr="http://t3.gstatic.com/images?q=tbn:ANd9GcQlYI1NzXJOku0rMass2sK_hoDqy6WCOdLogEqkjFm9IsU6P3Y-8Q"/>
          <p:cNvPicPr>
            <a:picLocks noChangeAspect="1" noChangeArrowheads="1"/>
          </p:cNvPicPr>
          <p:nvPr/>
        </p:nvPicPr>
        <p:blipFill>
          <a:blip r:embed="rId3" cstate="print"/>
          <a:srcRect/>
          <a:stretch>
            <a:fillRect/>
          </a:stretch>
        </p:blipFill>
        <p:spPr bwMode="auto">
          <a:xfrm>
            <a:off x="323528" y="4005064"/>
            <a:ext cx="2808312"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9874"/>
                                        </p:tgtEl>
                                        <p:attrNameLst>
                                          <p:attrName>style.visibility</p:attrName>
                                        </p:attrNameLst>
                                      </p:cBhvr>
                                      <p:to>
                                        <p:strVal val="visible"/>
                                      </p:to>
                                    </p:set>
                                    <p:anim to="" calcmode="lin" valueType="num">
                                      <p:cBhvr>
                                        <p:cTn id="7" dur="1" fill="hold"/>
                                        <p:tgtEl>
                                          <p:spTgt spid="798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4)">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79876"/>
                                        </p:tgtEl>
                                        <p:attrNameLst>
                                          <p:attrName>style.visibility</p:attrName>
                                        </p:attrNameLst>
                                      </p:cBhvr>
                                      <p:to>
                                        <p:strVal val="visible"/>
                                      </p:to>
                                    </p:set>
                                    <p:animEffect transition="in" filter="wheel(4)">
                                      <p:cBhvr>
                                        <p:cTn id="22" dur="20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Algerian" pitchFamily="82" charset="0"/>
              </a:rPr>
              <a:t>¿Cómo se demuestra el amor?</a:t>
            </a:r>
            <a:endParaRPr lang="es-CO" dirty="0">
              <a:latin typeface="Algerian" pitchFamily="82" charset="0"/>
            </a:endParaRPr>
          </a:p>
        </p:txBody>
      </p:sp>
      <p:sp>
        <p:nvSpPr>
          <p:cNvPr id="3" name="2 Marcador de contenido"/>
          <p:cNvSpPr>
            <a:spLocks noGrp="1"/>
          </p:cNvSpPr>
          <p:nvPr>
            <p:ph idx="1"/>
          </p:nvPr>
        </p:nvSpPr>
        <p:spPr>
          <a:xfrm>
            <a:off x="251520" y="1600200"/>
            <a:ext cx="8640960" cy="4925144"/>
          </a:xfrm>
          <a:solidFill>
            <a:schemeClr val="accent6">
              <a:lumMod val="40000"/>
              <a:lumOff val="60000"/>
            </a:schemeClr>
          </a:solidFill>
        </p:spPr>
        <p:txBody>
          <a:bodyPr>
            <a:normAutofit fontScale="85000" lnSpcReduction="20000"/>
          </a:bodyPr>
          <a:lstStyle/>
          <a:p>
            <a:pPr algn="ctr">
              <a:buNone/>
            </a:pPr>
            <a:r>
              <a:rPr lang="es-ES" dirty="0" smtClean="0"/>
              <a:t>     “Como el Padre me amó, yo también os he amado a vosotros; permaneced en mi amor. </a:t>
            </a:r>
            <a:r>
              <a:rPr lang="es-ES" u="sng" dirty="0" smtClean="0">
                <a:solidFill>
                  <a:srgbClr val="0070C0"/>
                </a:solidFill>
              </a:rPr>
              <a:t>Si guardáis mis mandamientos, permaneceréis en mi amor</a:t>
            </a:r>
            <a:r>
              <a:rPr lang="es-ES" dirty="0" smtClean="0"/>
              <a:t>, como yo he guardado los mandamientos de mi Padre, y permanezco en su amor” </a:t>
            </a:r>
            <a:r>
              <a:rPr lang="es-ES" dirty="0" smtClean="0">
                <a:solidFill>
                  <a:srgbClr val="FF0000"/>
                </a:solidFill>
              </a:rPr>
              <a:t>(Juan 15:9,10).</a:t>
            </a:r>
          </a:p>
          <a:p>
            <a:pPr>
              <a:buNone/>
            </a:pPr>
            <a:endParaRPr lang="es-ES" dirty="0" smtClean="0">
              <a:solidFill>
                <a:srgbClr val="FF0000"/>
              </a:solidFill>
            </a:endParaRPr>
          </a:p>
          <a:p>
            <a:pPr algn="ctr">
              <a:buNone/>
            </a:pPr>
            <a:r>
              <a:rPr lang="es-CO" b="1" dirty="0" smtClean="0"/>
              <a:t>     Como el Padre me ha amado.</a:t>
            </a:r>
            <a:r>
              <a:rPr lang="es-CO" dirty="0" smtClean="0"/>
              <a:t> Dijo Jesús:</a:t>
            </a:r>
            <a:r>
              <a:rPr lang="es-CO" b="1" dirty="0" smtClean="0"/>
              <a:t> Y “entregó todas las cosas en su mano” </a:t>
            </a:r>
            <a:r>
              <a:rPr lang="es-CO" b="1" dirty="0" smtClean="0">
                <a:solidFill>
                  <a:srgbClr val="FF0000"/>
                </a:solidFill>
              </a:rPr>
              <a:t>(Juan 3:35),</a:t>
            </a:r>
            <a:r>
              <a:rPr lang="es-CO" b="1" dirty="0" smtClean="0"/>
              <a:t>  “Y le muestra todas las cosas que él hace” </a:t>
            </a:r>
            <a:r>
              <a:rPr lang="es-CO" dirty="0" smtClean="0"/>
              <a:t> </a:t>
            </a:r>
            <a:r>
              <a:rPr lang="es-CO" dirty="0" smtClean="0">
                <a:solidFill>
                  <a:srgbClr val="FF0000"/>
                </a:solidFill>
              </a:rPr>
              <a:t>(Cap.5:20)</a:t>
            </a:r>
            <a:r>
              <a:rPr lang="es-CO" dirty="0" smtClean="0"/>
              <a:t>, “Por eso me ama el Padre, </a:t>
            </a:r>
            <a:r>
              <a:rPr lang="es-CO" b="1" dirty="0" smtClean="0"/>
              <a:t>porque yo doy mi vida</a:t>
            </a:r>
            <a:r>
              <a:rPr lang="es-CO" dirty="0" smtClean="0"/>
              <a:t>” </a:t>
            </a:r>
            <a:r>
              <a:rPr lang="es-CO" dirty="0" smtClean="0">
                <a:solidFill>
                  <a:srgbClr val="FF0000"/>
                </a:solidFill>
              </a:rPr>
              <a:t>(Cap.10:17)</a:t>
            </a:r>
            <a:r>
              <a:rPr lang="es-CO" dirty="0" smtClean="0"/>
              <a:t>;  Jesús hace una petición al Padre, “Padre, </a:t>
            </a:r>
            <a:r>
              <a:rPr lang="es-CO" b="1" dirty="0" smtClean="0"/>
              <a:t>que aquellos que me has dado, estén conmigo donde yo esté, para que vean mi gloria, la que me has dado</a:t>
            </a:r>
            <a:r>
              <a:rPr lang="es-CO" dirty="0" smtClean="0"/>
              <a:t>” </a:t>
            </a:r>
            <a:r>
              <a:rPr lang="es-CO" dirty="0" smtClean="0">
                <a:solidFill>
                  <a:srgbClr val="FF0000"/>
                </a:solidFill>
              </a:rPr>
              <a:t>(Cap. 17:24. </a:t>
            </a: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accent4">
              <a:lumMod val="20000"/>
              <a:lumOff val="80000"/>
            </a:schemeClr>
          </a:solidFill>
        </p:spPr>
        <p:txBody>
          <a:bodyPr>
            <a:normAutofit/>
          </a:bodyPr>
          <a:lstStyle/>
          <a:p>
            <a:pPr algn="ctr">
              <a:buNone/>
            </a:pPr>
            <a:r>
              <a:rPr lang="es-CO" dirty="0" smtClean="0"/>
              <a:t>   Repase lo que hizo el Padre para demostrarle al Hijo su amor.</a:t>
            </a:r>
          </a:p>
          <a:p>
            <a:pPr algn="ctr">
              <a:buNone/>
            </a:pPr>
            <a:endParaRPr lang="es-CO" dirty="0" smtClean="0"/>
          </a:p>
          <a:p>
            <a:pPr algn="ctr">
              <a:buNone/>
            </a:pPr>
            <a:r>
              <a:rPr lang="es-CO" dirty="0" smtClean="0"/>
              <a:t>Ahora recuerde lo que está dispuesto a hacer el Hijo; Cristo, para demostrarnos su amor.</a:t>
            </a:r>
          </a:p>
          <a:p>
            <a:pPr algn="ctr">
              <a:buNone/>
            </a:pPr>
            <a:r>
              <a:rPr lang="es-CO" dirty="0" smtClean="0"/>
              <a:t> “</a:t>
            </a:r>
            <a:r>
              <a:rPr lang="es-CO" dirty="0" smtClean="0">
                <a:solidFill>
                  <a:srgbClr val="0070C0"/>
                </a:solidFill>
              </a:rPr>
              <a:t>Padre, </a:t>
            </a:r>
            <a:r>
              <a:rPr lang="es-CO" b="1" dirty="0" smtClean="0">
                <a:solidFill>
                  <a:srgbClr val="0070C0"/>
                </a:solidFill>
              </a:rPr>
              <a:t>que aquellos que me has dado, estén conmigo donde yo esté, para que vean mi gloria, la que me has dado</a:t>
            </a:r>
            <a:r>
              <a:rPr lang="es-CO" dirty="0" smtClean="0"/>
              <a:t>”</a:t>
            </a:r>
          </a:p>
          <a:p>
            <a:pPr algn="ctr">
              <a:buNone/>
            </a:pPr>
            <a:endParaRPr lang="es-CO" dirty="0" smtClean="0"/>
          </a:p>
          <a:p>
            <a:pPr algn="ctr">
              <a:buNone/>
            </a:pPr>
            <a:r>
              <a:rPr lang="es-CO" dirty="0" smtClean="0"/>
              <a:t> </a:t>
            </a:r>
            <a:r>
              <a:rPr lang="es-ES" dirty="0" smtClean="0"/>
              <a:t>Para ello, Jesús nos pone una condición:  “</a:t>
            </a:r>
            <a:r>
              <a:rPr lang="es-ES" u="sng" dirty="0" smtClean="0">
                <a:solidFill>
                  <a:srgbClr val="0070C0"/>
                </a:solidFill>
              </a:rPr>
              <a:t>permaneced en mi amor</a:t>
            </a:r>
            <a:r>
              <a:rPr lang="es-ES" dirty="0" smtClean="0"/>
              <a:t>”</a:t>
            </a:r>
            <a:endParaRPr lang="es-CO" dirty="0" smtClean="0"/>
          </a:p>
          <a:p>
            <a:endParaRPr lang="es-CO" b="1"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algn="ctr">
              <a:buNone/>
            </a:pPr>
            <a:r>
              <a:rPr lang="es-CO" b="1" dirty="0" smtClean="0"/>
              <a:t> </a:t>
            </a:r>
            <a:r>
              <a:rPr lang="es-CO" b="1" dirty="0" smtClean="0">
                <a:solidFill>
                  <a:srgbClr val="FF0000"/>
                </a:solidFill>
              </a:rPr>
              <a:t>¿Qué significa: “permanecer en mi amor”</a:t>
            </a:r>
            <a:r>
              <a:rPr lang="es-CO" b="1" dirty="0" smtClean="0"/>
              <a:t>. </a:t>
            </a:r>
          </a:p>
          <a:p>
            <a:pPr algn="ctr">
              <a:buNone/>
            </a:pPr>
            <a:r>
              <a:rPr lang="es-CO" dirty="0" smtClean="0"/>
              <a:t>    </a:t>
            </a:r>
          </a:p>
          <a:p>
            <a:pPr algn="ctr">
              <a:buNone/>
            </a:pPr>
            <a:r>
              <a:rPr lang="es-CO" dirty="0" smtClean="0">
                <a:solidFill>
                  <a:srgbClr val="0070C0"/>
                </a:solidFill>
              </a:rPr>
              <a:t>Permanecer en Cristo significa permanecer bajo el amparo de su amor.</a:t>
            </a:r>
          </a:p>
          <a:p>
            <a:pPr>
              <a:buNone/>
            </a:pPr>
            <a:r>
              <a:rPr lang="es-CO" dirty="0" smtClean="0"/>
              <a:t>  </a:t>
            </a:r>
          </a:p>
          <a:p>
            <a:pPr algn="ctr">
              <a:buNone/>
            </a:pPr>
            <a:r>
              <a:rPr lang="es-CO" dirty="0" smtClean="0"/>
              <a:t>    Es consolador saber que el amor que Cristo nos tiene es tan permanente como el amor del Padre para el Hijo.  Más que eso, “</a:t>
            </a:r>
            <a:r>
              <a:rPr lang="es-CO" u="sng" dirty="0" smtClean="0">
                <a:solidFill>
                  <a:srgbClr val="0070C0"/>
                </a:solidFill>
              </a:rPr>
              <a:t>el Padre mismo os ama</a:t>
            </a:r>
            <a:r>
              <a:rPr lang="es-CO" dirty="0" smtClean="0"/>
              <a:t>” dijo Jesús </a:t>
            </a:r>
            <a:r>
              <a:rPr lang="es-CO" dirty="0" smtClean="0">
                <a:solidFill>
                  <a:srgbClr val="FF0000"/>
                </a:solidFill>
              </a:rPr>
              <a:t>(Juan 16:27), </a:t>
            </a:r>
            <a:r>
              <a:rPr lang="es-CO" dirty="0" smtClean="0"/>
              <a:t>(esto quiere decir que nos ama) con el mismo amor con que ama a su Hijo </a:t>
            </a:r>
            <a:r>
              <a:rPr lang="es-CO" dirty="0" smtClean="0">
                <a:solidFill>
                  <a:srgbClr val="FF0000"/>
                </a:solidFill>
              </a:rPr>
              <a:t>(EGW RH 4-11-1890). </a:t>
            </a:r>
            <a:endParaRPr lang="es-ES" dirty="0" smtClean="0">
              <a:solidFill>
                <a:srgbClr val="FF000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008112"/>
          </a:xfrm>
        </p:spPr>
        <p:txBody>
          <a:bodyPr>
            <a:normAutofit/>
          </a:bodyPr>
          <a:lstStyle/>
          <a:p>
            <a:pPr algn="ctr">
              <a:buNone/>
            </a:pPr>
            <a:r>
              <a:rPr lang="es-CO" sz="3900" u="sng" dirty="0" smtClean="0">
                <a:solidFill>
                  <a:srgbClr val="FF0000"/>
                </a:solidFill>
                <a:latin typeface="Agency FB" pitchFamily="34" charset="0"/>
              </a:rPr>
              <a:t>¿Cómo se demuestra el amor?</a:t>
            </a:r>
            <a:endParaRPr lang="es-CO" sz="3500" u="sng" dirty="0" smtClean="0">
              <a:solidFill>
                <a:srgbClr val="FF0000"/>
              </a:solidFill>
              <a:latin typeface="Agency FB" pitchFamily="34" charset="0"/>
            </a:endParaRPr>
          </a:p>
        </p:txBody>
      </p:sp>
      <p:sp>
        <p:nvSpPr>
          <p:cNvPr id="4" name="3 Rectángulo"/>
          <p:cNvSpPr/>
          <p:nvPr/>
        </p:nvSpPr>
        <p:spPr>
          <a:xfrm>
            <a:off x="323528" y="1484785"/>
            <a:ext cx="4680520" cy="2523768"/>
          </a:xfrm>
          <a:prstGeom prst="rect">
            <a:avLst/>
          </a:prstGeom>
          <a:solidFill>
            <a:schemeClr val="accent2">
              <a:lumMod val="20000"/>
              <a:lumOff val="80000"/>
            </a:schemeClr>
          </a:solidFill>
        </p:spPr>
        <p:txBody>
          <a:bodyPr wrap="square">
            <a:spAutoFit/>
          </a:bodyPr>
          <a:lstStyle/>
          <a:p>
            <a:pPr algn="ctr">
              <a:buNone/>
            </a:pPr>
            <a:endParaRPr lang="es-ES" sz="2800" dirty="0" smtClean="0">
              <a:solidFill>
                <a:srgbClr val="0070C0"/>
              </a:solidFill>
            </a:endParaRPr>
          </a:p>
          <a:p>
            <a:pPr algn="ctr">
              <a:buNone/>
            </a:pPr>
            <a:r>
              <a:rPr lang="es-ES" sz="2800" dirty="0" smtClean="0">
                <a:solidFill>
                  <a:srgbClr val="0070C0"/>
                </a:solidFill>
              </a:rPr>
              <a:t>“</a:t>
            </a:r>
            <a:r>
              <a:rPr lang="es-ES" sz="2800" u="sng" dirty="0" smtClean="0">
                <a:solidFill>
                  <a:srgbClr val="0070C0"/>
                </a:solidFill>
              </a:rPr>
              <a:t>Si guardáis mis mandamientos, permaneceréis en mi amor</a:t>
            </a:r>
            <a:r>
              <a:rPr lang="es-ES" sz="2800" dirty="0" smtClean="0">
                <a:solidFill>
                  <a:srgbClr val="0070C0"/>
                </a:solidFill>
              </a:rPr>
              <a:t>”</a:t>
            </a:r>
            <a:r>
              <a:rPr lang="es-CO" sz="2800" b="1" dirty="0" smtClean="0"/>
              <a:t> </a:t>
            </a:r>
          </a:p>
          <a:p>
            <a:pPr>
              <a:buNone/>
            </a:pPr>
            <a:r>
              <a:rPr lang="es-CO" sz="2800" dirty="0" smtClean="0"/>
              <a:t>   </a:t>
            </a:r>
          </a:p>
          <a:p>
            <a:pPr algn="ctr">
              <a:buNone/>
            </a:pPr>
            <a:r>
              <a:rPr lang="es-CO" dirty="0" smtClean="0"/>
              <a:t>   </a:t>
            </a:r>
            <a:endParaRPr lang="es-CO" dirty="0" smtClean="0">
              <a:solidFill>
                <a:srgbClr val="FF0000"/>
              </a:solidFill>
            </a:endParaRPr>
          </a:p>
        </p:txBody>
      </p:sp>
      <p:sp>
        <p:nvSpPr>
          <p:cNvPr id="5" name="4 Rectángulo"/>
          <p:cNvSpPr/>
          <p:nvPr/>
        </p:nvSpPr>
        <p:spPr>
          <a:xfrm>
            <a:off x="395536" y="4509120"/>
            <a:ext cx="8424936" cy="1815882"/>
          </a:xfrm>
          <a:prstGeom prst="rect">
            <a:avLst/>
          </a:prstGeom>
          <a:solidFill>
            <a:srgbClr val="FFFF00"/>
          </a:solidFill>
        </p:spPr>
        <p:txBody>
          <a:bodyPr wrap="square">
            <a:spAutoFit/>
          </a:bodyPr>
          <a:lstStyle/>
          <a:p>
            <a:pPr algn="ctr">
              <a:buNone/>
            </a:pPr>
            <a:r>
              <a:rPr lang="es-CO" sz="2800" dirty="0" smtClean="0"/>
              <a:t> Después de que los hombres aceptaron a Jesús como su Salvador, sin haberles impuesto ninguna condición para ser aceptados por Él, ahora les dice: “</a:t>
            </a:r>
            <a:r>
              <a:rPr lang="es-CO" sz="2800" u="sng" dirty="0" smtClean="0">
                <a:solidFill>
                  <a:srgbClr val="0070C0"/>
                </a:solidFill>
              </a:rPr>
              <a:t>Si me amáis, guardad mis mandamientos”</a:t>
            </a:r>
            <a:r>
              <a:rPr lang="es-CO" sz="2800" dirty="0" smtClean="0"/>
              <a:t> </a:t>
            </a:r>
            <a:r>
              <a:rPr lang="es-CO" sz="2800" dirty="0" smtClean="0">
                <a:solidFill>
                  <a:srgbClr val="FF0000"/>
                </a:solidFill>
              </a:rPr>
              <a:t>(Juan 14:15).</a:t>
            </a:r>
          </a:p>
        </p:txBody>
      </p:sp>
      <p:pic>
        <p:nvPicPr>
          <p:cNvPr id="17410" name="Picture 2" descr="http://t3.gstatic.com/images?q=tbn:ANd9GcTnVpDiTACPBWSPPhiBWCXBJ4LXnfVlOAJLsoffyVwgkIn86rTE"/>
          <p:cNvPicPr>
            <a:picLocks noChangeAspect="1" noChangeArrowheads="1"/>
          </p:cNvPicPr>
          <p:nvPr/>
        </p:nvPicPr>
        <p:blipFill>
          <a:blip r:embed="rId2" cstate="print"/>
          <a:srcRect/>
          <a:stretch>
            <a:fillRect/>
          </a:stretch>
        </p:blipFill>
        <p:spPr bwMode="auto">
          <a:xfrm>
            <a:off x="5580112" y="1412776"/>
            <a:ext cx="2899023" cy="249592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strVal val="#ppt_w*0.70"/>
                                          </p:val>
                                        </p:tav>
                                        <p:tav tm="100000">
                                          <p:val>
                                            <p:strVal val="#ppt_w"/>
                                          </p:val>
                                        </p:tav>
                                      </p:tavLst>
                                    </p:anim>
                                    <p:anim calcmode="lin" valueType="num">
                                      <p:cBhvr>
                                        <p:cTn id="8" dur="1000" fill="hold"/>
                                        <p:tgtEl>
                                          <p:spTgt spid="17410"/>
                                        </p:tgtEl>
                                        <p:attrNameLst>
                                          <p:attrName>ppt_h</p:attrName>
                                        </p:attrNameLst>
                                      </p:cBhvr>
                                      <p:tavLst>
                                        <p:tav tm="0">
                                          <p:val>
                                            <p:strVal val="#ppt_h"/>
                                          </p:val>
                                        </p:tav>
                                        <p:tav tm="100000">
                                          <p:val>
                                            <p:strVal val="#ppt_h"/>
                                          </p:val>
                                        </p:tav>
                                      </p:tavLst>
                                    </p:anim>
                                    <p:animEffect transition="in" filter="fade">
                                      <p:cBhvr>
                                        <p:cTn id="9" dur="1000"/>
                                        <p:tgtEl>
                                          <p:spTgt spid="1741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4)">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2">
              <a:lumMod val="90000"/>
            </a:schemeClr>
          </a:solidFill>
        </p:spPr>
        <p:txBody>
          <a:bodyPr>
            <a:normAutofit lnSpcReduction="10000"/>
          </a:bodyPr>
          <a:lstStyle/>
          <a:p>
            <a:pPr algn="ctr">
              <a:buNone/>
            </a:pPr>
            <a:r>
              <a:rPr lang="es-CO" dirty="0" smtClean="0"/>
              <a:t> </a:t>
            </a:r>
            <a:r>
              <a:rPr lang="es-CO" sz="3600" u="sng" dirty="0" smtClean="0">
                <a:solidFill>
                  <a:srgbClr val="FF0000"/>
                </a:solidFill>
                <a:latin typeface="Agency FB" pitchFamily="34" charset="0"/>
              </a:rPr>
              <a:t>“He guardado </a:t>
            </a:r>
            <a:r>
              <a:rPr lang="es-ES" sz="3600" u="sng" dirty="0" smtClean="0">
                <a:solidFill>
                  <a:srgbClr val="FF0000"/>
                </a:solidFill>
                <a:latin typeface="Agency FB" pitchFamily="34" charset="0"/>
              </a:rPr>
              <a:t>los Mandamientos de mi Padre”</a:t>
            </a:r>
            <a:endParaRPr lang="es-CO" sz="3600" b="1" u="sng" dirty="0" smtClean="0">
              <a:solidFill>
                <a:srgbClr val="FF0000"/>
              </a:solidFill>
              <a:latin typeface="Agency FB" pitchFamily="34" charset="0"/>
            </a:endParaRPr>
          </a:p>
          <a:p>
            <a:pPr algn="ctr">
              <a:buNone/>
            </a:pPr>
            <a:r>
              <a:rPr lang="es-CO" sz="3600" u="sng" dirty="0" smtClean="0">
                <a:solidFill>
                  <a:srgbClr val="FF0000"/>
                </a:solidFill>
                <a:latin typeface="Agency FB" pitchFamily="34" charset="0"/>
              </a:rPr>
              <a:t> </a:t>
            </a:r>
            <a:r>
              <a:rPr lang="es-CO" dirty="0" smtClean="0"/>
              <a:t>    Mirando retrospectivamente, Jesús podía decir con perfecta confianza: “</a:t>
            </a:r>
            <a:r>
              <a:rPr lang="es-CO" dirty="0" smtClean="0">
                <a:solidFill>
                  <a:srgbClr val="0070C0"/>
                </a:solidFill>
              </a:rPr>
              <a:t>He guardado los mandamientos de mi Padre</a:t>
            </a:r>
            <a:r>
              <a:rPr lang="es-CO" dirty="0" smtClean="0"/>
              <a:t>”.  </a:t>
            </a:r>
          </a:p>
          <a:p>
            <a:pPr algn="ctr">
              <a:buNone/>
            </a:pPr>
            <a:endParaRPr lang="es-CO" dirty="0" smtClean="0"/>
          </a:p>
          <a:p>
            <a:pPr algn="ctr">
              <a:buNone/>
            </a:pPr>
            <a:r>
              <a:rPr lang="es-CO" dirty="0" smtClean="0"/>
              <a:t>  Jesús dijo: Conmigo está el que me ha enviado. El Padre no me ha dejado solo, </a:t>
            </a:r>
            <a:r>
              <a:rPr lang="es-CO" u="sng" dirty="0" smtClean="0">
                <a:solidFill>
                  <a:srgbClr val="0070C0"/>
                </a:solidFill>
              </a:rPr>
              <a:t>porque yo hago siempre lo que es de su agrado</a:t>
            </a:r>
            <a:r>
              <a:rPr lang="es-CO" dirty="0" smtClean="0"/>
              <a:t>”. </a:t>
            </a:r>
            <a:r>
              <a:rPr lang="es-CO" dirty="0" smtClean="0">
                <a:solidFill>
                  <a:srgbClr val="FF0000"/>
                </a:solidFill>
              </a:rPr>
              <a:t>(Juan 8:29)</a:t>
            </a:r>
            <a:r>
              <a:rPr lang="es-CO" dirty="0" smtClean="0"/>
              <a:t>.  </a:t>
            </a:r>
          </a:p>
          <a:p>
            <a:pPr algn="ctr">
              <a:buNone/>
            </a:pPr>
            <a:endParaRPr lang="es-CO" dirty="0" smtClean="0"/>
          </a:p>
          <a:p>
            <a:pPr algn="ctr">
              <a:buNone/>
            </a:pPr>
            <a:r>
              <a:rPr lang="es-CO" dirty="0" smtClean="0"/>
              <a:t>    El “</a:t>
            </a:r>
            <a:r>
              <a:rPr lang="es-CO" u="sng" dirty="0" smtClean="0">
                <a:solidFill>
                  <a:srgbClr val="0070C0"/>
                </a:solidFill>
              </a:rPr>
              <a:t>no hizo pecado, ni se halló engaño en su boca</a:t>
            </a:r>
            <a:r>
              <a:rPr lang="es-CO" dirty="0" smtClean="0"/>
              <a:t>”</a:t>
            </a:r>
            <a:r>
              <a:rPr lang="es-CO" dirty="0" smtClean="0">
                <a:solidFill>
                  <a:srgbClr val="FF0000"/>
                </a:solidFill>
              </a:rPr>
              <a:t> (1 Pedro. 2:22).</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p:spPr>
        <p:txBody>
          <a:bodyPr>
            <a:normAutofit fontScale="90000"/>
          </a:bodyPr>
          <a:lstStyle/>
          <a:p>
            <a:r>
              <a:rPr lang="es-CO" dirty="0" smtClean="0">
                <a:solidFill>
                  <a:srgbClr val="FF0000"/>
                </a:solidFill>
                <a:latin typeface="Harlow Solid Italic" pitchFamily="82" charset="0"/>
              </a:rPr>
              <a:t>¿Cómo hizo Jesús para “guardar los Mandamientos de su Padre”</a:t>
            </a:r>
            <a:endParaRPr lang="es-CO" dirty="0">
              <a:solidFill>
                <a:srgbClr val="FF0000"/>
              </a:solidFill>
              <a:latin typeface="Harlow Solid Italic" pitchFamily="82" charset="0"/>
            </a:endParaRPr>
          </a:p>
        </p:txBody>
      </p:sp>
      <p:sp>
        <p:nvSpPr>
          <p:cNvPr id="3" name="2 Marcador de contenido"/>
          <p:cNvSpPr>
            <a:spLocks noGrp="1"/>
          </p:cNvSpPr>
          <p:nvPr>
            <p:ph idx="1"/>
          </p:nvPr>
        </p:nvSpPr>
        <p:spPr>
          <a:xfrm>
            <a:off x="457200" y="1600200"/>
            <a:ext cx="8229600" cy="4637112"/>
          </a:xfrm>
          <a:gradFill>
            <a:gsLst>
              <a:gs pos="73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algn="ctr">
              <a:buNone/>
            </a:pPr>
            <a:r>
              <a:rPr lang="es-CO" dirty="0" smtClean="0"/>
              <a:t>     “Jesús fue tentado en todo según nuestra semejanza, pero sin pecado” </a:t>
            </a:r>
            <a:r>
              <a:rPr lang="es-CO" dirty="0" smtClean="0">
                <a:solidFill>
                  <a:srgbClr val="FF0000"/>
                </a:solidFill>
              </a:rPr>
              <a:t>(Heb.4:15).</a:t>
            </a:r>
          </a:p>
          <a:p>
            <a:pPr>
              <a:buNone/>
            </a:pPr>
            <a:endParaRPr lang="es-CO" dirty="0" smtClean="0"/>
          </a:p>
          <a:p>
            <a:pPr algn="ctr">
              <a:buNone/>
            </a:pPr>
            <a:r>
              <a:rPr lang="es-CO" dirty="0" smtClean="0"/>
              <a:t> ¿Cómo hizo para guardar los Mandamientos de su Padre, y por ende, no pecar?</a:t>
            </a:r>
          </a:p>
          <a:p>
            <a:endParaRPr lang="es-CO" dirty="0" smtClean="0"/>
          </a:p>
          <a:p>
            <a:pPr algn="ctr">
              <a:buNone/>
            </a:pPr>
            <a:r>
              <a:rPr lang="es-CO" dirty="0" smtClean="0"/>
              <a:t>    “A Él, Dios le dio el Espíritu sin medida” </a:t>
            </a:r>
            <a:r>
              <a:rPr lang="es-CO" dirty="0" smtClean="0">
                <a:solidFill>
                  <a:srgbClr val="FF0000"/>
                </a:solidFill>
              </a:rPr>
              <a:t>(Juan 3:34). </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t3.gstatic.com/images?q=tbn:ANd9GcSlHZgnI6xoZW7HSngjwCQUsWelS2xdolkfdmbIJSNCA89xcUjEQA"/>
          <p:cNvPicPr>
            <a:picLocks noChangeAspect="1" noChangeArrowheads="1"/>
          </p:cNvPicPr>
          <p:nvPr/>
        </p:nvPicPr>
        <p:blipFill>
          <a:blip r:embed="rId2" cstate="print"/>
          <a:srcRect/>
          <a:stretch>
            <a:fillRect/>
          </a:stretch>
        </p:blipFill>
        <p:spPr bwMode="auto">
          <a:xfrm>
            <a:off x="323528" y="1628800"/>
            <a:ext cx="8496944" cy="4896544"/>
          </a:xfrm>
          <a:prstGeom prst="rect">
            <a:avLst/>
          </a:prstGeom>
          <a:noFill/>
        </p:spPr>
      </p:pic>
      <p:sp>
        <p:nvSpPr>
          <p:cNvPr id="3" name="2 Marcador de contenido"/>
          <p:cNvSpPr>
            <a:spLocks noGrp="1"/>
          </p:cNvSpPr>
          <p:nvPr>
            <p:ph idx="1"/>
          </p:nvPr>
        </p:nvSpPr>
        <p:spPr>
          <a:xfrm>
            <a:off x="457200" y="332656"/>
            <a:ext cx="8229600" cy="6192688"/>
          </a:xfrm>
        </p:spPr>
        <p:txBody>
          <a:bodyPr>
            <a:normAutofit fontScale="92500" lnSpcReduction="20000"/>
          </a:bodyPr>
          <a:lstStyle/>
          <a:p>
            <a:pPr algn="ctr">
              <a:buNone/>
            </a:pPr>
            <a:r>
              <a:rPr lang="es-CO" dirty="0" smtClean="0"/>
              <a:t> </a:t>
            </a:r>
            <a:r>
              <a:rPr lang="es-CO" dirty="0" smtClean="0">
                <a:solidFill>
                  <a:srgbClr val="FF0000"/>
                </a:solidFill>
                <a:latin typeface="Harlow Solid Italic" pitchFamily="82" charset="0"/>
              </a:rPr>
              <a:t>¿Qué nos ha prometido Dios para que podamos guardar los Mandamientos de Dios, como lo hizo Jesús?</a:t>
            </a:r>
          </a:p>
          <a:p>
            <a:pPr algn="ctr"/>
            <a:endParaRPr lang="es-CO" dirty="0" smtClean="0"/>
          </a:p>
          <a:p>
            <a:pPr algn="ctr">
              <a:buNone/>
            </a:pPr>
            <a:r>
              <a:rPr lang="es-CO" dirty="0" smtClean="0"/>
              <a:t>    </a:t>
            </a:r>
            <a:r>
              <a:rPr lang="es-CO" dirty="0" smtClean="0">
                <a:solidFill>
                  <a:srgbClr val="FF0000"/>
                </a:solidFill>
              </a:rPr>
              <a:t>Ezequiel 36:27.</a:t>
            </a:r>
            <a:r>
              <a:rPr lang="es-CO" b="1" baseline="30000" dirty="0" smtClean="0"/>
              <a:t> </a:t>
            </a:r>
            <a:r>
              <a:rPr lang="es-CO" b="1" dirty="0" smtClean="0"/>
              <a:t>Y pondré dentro de vosotros mi Espíritu, y haré que andéis en mis estatutos, y guardéis mis preceptos, y los pongáis por obra.</a:t>
            </a:r>
          </a:p>
          <a:p>
            <a:pPr algn="ctr">
              <a:buNone/>
            </a:pPr>
            <a:endParaRPr lang="es-CO" b="1" dirty="0" smtClean="0"/>
          </a:p>
          <a:p>
            <a:pPr algn="ctr">
              <a:buNone/>
            </a:pPr>
            <a:r>
              <a:rPr lang="es-CO" b="1" dirty="0" smtClean="0"/>
              <a:t>  El secreto, para poder obedecer los Diez Mandamientos, incluyendo el sábado, está en el poder que imparte el Espíritu Santo.</a:t>
            </a:r>
            <a:endParaRPr lang="es-CO" dirty="0" smtClean="0"/>
          </a:p>
          <a:p>
            <a:endParaRPr lang="es-CO" dirty="0" smtClean="0"/>
          </a:p>
          <a:p>
            <a:pPr algn="ctr">
              <a:buNone/>
            </a:pPr>
            <a:r>
              <a:rPr lang="es-CO" dirty="0" smtClean="0"/>
              <a:t>     Por tanto, “Su vida impecable demostró que es posible, </a:t>
            </a:r>
            <a:r>
              <a:rPr lang="es-CO" u="sng" dirty="0" smtClean="0">
                <a:solidFill>
                  <a:srgbClr val="FF0000"/>
                </a:solidFill>
              </a:rPr>
              <a:t>con la ayuda divina</a:t>
            </a:r>
            <a:r>
              <a:rPr lang="es-CO" dirty="0" smtClean="0"/>
              <a:t>, que los hombres guarden los Mandamientos” </a:t>
            </a:r>
            <a:r>
              <a:rPr lang="es-CO" dirty="0" smtClean="0">
                <a:solidFill>
                  <a:srgbClr val="FF0000"/>
                </a:solidFill>
              </a:rPr>
              <a:t>(DTG 15)</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4)">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heel(4)">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¿Qué significa “mis Mandamientos” y los “Mandamientos de mi Padre”?</a:t>
            </a:r>
            <a:endParaRPr lang="es-CO" dirty="0">
              <a:latin typeface="Harlow Solid Italic" pitchFamily="82" charset="0"/>
            </a:endParaRPr>
          </a:p>
        </p:txBody>
      </p:sp>
      <p:sp>
        <p:nvSpPr>
          <p:cNvPr id="3" name="2 Marcador de contenido"/>
          <p:cNvSpPr>
            <a:spLocks noGrp="1"/>
          </p:cNvSpPr>
          <p:nvPr>
            <p:ph idx="1"/>
          </p:nvPr>
        </p:nvSpPr>
        <p:spPr>
          <a:xfrm>
            <a:off x="457200" y="1600200"/>
            <a:ext cx="8229600" cy="4853136"/>
          </a:xfrm>
          <a:solidFill>
            <a:schemeClr val="accent4">
              <a:lumMod val="20000"/>
              <a:lumOff val="80000"/>
            </a:schemeClr>
          </a:solidFill>
        </p:spPr>
        <p:txBody>
          <a:bodyPr>
            <a:normAutofit fontScale="85000" lnSpcReduction="20000"/>
          </a:bodyPr>
          <a:lstStyle/>
          <a:p>
            <a:pPr>
              <a:buNone/>
            </a:pPr>
            <a:r>
              <a:rPr lang="es-CO" dirty="0" smtClean="0"/>
              <a:t>   Algunos interpretan, que los Mandamientos de “mi Padre” son unos, y “mis Mandamientos "son otros.</a:t>
            </a:r>
          </a:p>
          <a:p>
            <a:pPr>
              <a:buNone/>
            </a:pPr>
            <a:endParaRPr lang="es-CO" dirty="0" smtClean="0"/>
          </a:p>
          <a:p>
            <a:pPr algn="ctr">
              <a:buNone/>
            </a:pPr>
            <a:r>
              <a:rPr lang="es-CO" dirty="0" smtClean="0">
                <a:solidFill>
                  <a:srgbClr val="FF0000"/>
                </a:solidFill>
              </a:rPr>
              <a:t>¿Quién fue el que dio los Diez Mandamientos, fue el Padre, O fue el Hijo?</a:t>
            </a:r>
          </a:p>
          <a:p>
            <a:pPr algn="ctr">
              <a:buNone/>
            </a:pPr>
            <a:endParaRPr lang="es-CO" dirty="0" smtClean="0"/>
          </a:p>
          <a:p>
            <a:pPr algn="ctr">
              <a:buNone/>
            </a:pPr>
            <a:r>
              <a:rPr lang="es-CO" dirty="0" smtClean="0">
                <a:solidFill>
                  <a:srgbClr val="FF0000"/>
                </a:solidFill>
              </a:rPr>
              <a:t>¿Recuerdan los famosos, YO SOY que mencionamos anteriormente? </a:t>
            </a:r>
          </a:p>
          <a:p>
            <a:pPr algn="ctr">
              <a:buNone/>
            </a:pPr>
            <a:endParaRPr lang="es-CO" dirty="0" smtClean="0"/>
          </a:p>
          <a:p>
            <a:pPr algn="ctr">
              <a:buNone/>
            </a:pPr>
            <a:r>
              <a:rPr lang="es-CO" dirty="0" smtClean="0"/>
              <a:t>Nos quedó bien claro que ese YO SOY era Jesús, el Hijo de Dios, nuestro Salvador. </a:t>
            </a: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p:spPr>
        <p:txBody>
          <a:bodyPr>
            <a:normAutofit fontScale="92500" lnSpcReduction="10000"/>
          </a:bodyPr>
          <a:lstStyle/>
          <a:p>
            <a:pPr algn="ctr">
              <a:buNone/>
            </a:pPr>
            <a:r>
              <a:rPr lang="es-CO" dirty="0" smtClean="0"/>
              <a:t>  Para saber quien fue el que dio los Diez Mandamientos leamos</a:t>
            </a:r>
            <a:r>
              <a:rPr lang="es-CO" dirty="0" smtClean="0">
                <a:solidFill>
                  <a:srgbClr val="FF0000"/>
                </a:solidFill>
              </a:rPr>
              <a:t> (Éxodo 20:1,2).</a:t>
            </a:r>
          </a:p>
          <a:p>
            <a:endParaRPr lang="es-CO" dirty="0" smtClean="0">
              <a:solidFill>
                <a:srgbClr val="FF0000"/>
              </a:solidFill>
            </a:endParaRPr>
          </a:p>
          <a:p>
            <a:pPr algn="ctr">
              <a:buNone/>
            </a:pPr>
            <a:r>
              <a:rPr lang="es-CO" b="1" baseline="30000" dirty="0" smtClean="0"/>
              <a:t> </a:t>
            </a:r>
            <a:r>
              <a:rPr lang="es-CO" b="1" dirty="0" smtClean="0"/>
              <a:t>     Dios </a:t>
            </a:r>
            <a:r>
              <a:rPr lang="es-CO" b="1" u="sng" dirty="0" smtClean="0">
                <a:solidFill>
                  <a:srgbClr val="0070C0"/>
                </a:solidFill>
              </a:rPr>
              <a:t>pronunció todas estas palabras</a:t>
            </a:r>
            <a:r>
              <a:rPr lang="es-CO" b="1" dirty="0" smtClean="0"/>
              <a:t>: </a:t>
            </a:r>
            <a:r>
              <a:rPr lang="es-CO" b="1" baseline="30000" dirty="0" smtClean="0"/>
              <a:t> </a:t>
            </a:r>
            <a:r>
              <a:rPr lang="es-CO" b="1" dirty="0" smtClean="0"/>
              <a:t>"</a:t>
            </a:r>
            <a:r>
              <a:rPr lang="es-CO" b="1" u="sng" dirty="0" smtClean="0">
                <a:solidFill>
                  <a:srgbClr val="0070C0"/>
                </a:solidFill>
              </a:rPr>
              <a:t>YO SOY Yahveh</a:t>
            </a:r>
            <a:r>
              <a:rPr lang="es-CO" b="1" dirty="0" smtClean="0"/>
              <a:t>, tu Dios, que te he sacado de la tierra de Egipto, de la casa de esclavitud.</a:t>
            </a:r>
          </a:p>
          <a:p>
            <a:pPr algn="ctr">
              <a:buNone/>
            </a:pPr>
            <a:endParaRPr lang="es-CO" b="1" dirty="0" smtClean="0"/>
          </a:p>
          <a:p>
            <a:pPr algn="ctr">
              <a:buNone/>
            </a:pPr>
            <a:r>
              <a:rPr lang="es-CO" b="1" u="sng" dirty="0" smtClean="0"/>
              <a:t>Dios pronunció estas PALABRAS.</a:t>
            </a:r>
          </a:p>
          <a:p>
            <a:pPr algn="ctr">
              <a:buNone/>
            </a:pPr>
            <a:r>
              <a:rPr lang="es-CO" dirty="0" smtClean="0"/>
              <a:t>Para entender, Quién es la Palabra, Leamos Juan 1:1-3;14.</a:t>
            </a:r>
          </a:p>
          <a:p>
            <a:pPr algn="ctr">
              <a:buNone/>
            </a:pPr>
            <a:r>
              <a:rPr lang="es-CO" dirty="0" smtClean="0"/>
              <a:t>Allí dice que el Verbo, la Palabra, quien se hizo carne, fue Jesús. </a:t>
            </a:r>
          </a:p>
          <a:p>
            <a:endParaRPr lang="es-CO" b="1" dirty="0" smtClean="0">
              <a:solidFill>
                <a:srgbClr val="FF0000"/>
              </a:solidFill>
            </a:endParaRPr>
          </a:p>
          <a:p>
            <a:endParaRPr lang="es-CO" b="1" dirty="0" smtClean="0">
              <a:solidFill>
                <a:srgbClr val="FF0000"/>
              </a:solidFill>
            </a:endParaRPr>
          </a:p>
          <a:p>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92500" lnSpcReduction="20000"/>
          </a:bodyPr>
          <a:lstStyle/>
          <a:p>
            <a:pPr algn="ctr">
              <a:buNone/>
            </a:pPr>
            <a:r>
              <a:rPr lang="es-CO" dirty="0" smtClean="0"/>
              <a:t>  </a:t>
            </a:r>
            <a:r>
              <a:rPr lang="es-CO" dirty="0" smtClean="0">
                <a:solidFill>
                  <a:srgbClr val="FF0000"/>
                </a:solidFill>
              </a:rPr>
              <a:t>Deseado de Todas las Gentes en la pagina 11</a:t>
            </a:r>
            <a:r>
              <a:rPr lang="es-CO" dirty="0" smtClean="0"/>
              <a:t> nos dice que “Jesús… era la Palabra de Dios: el pensamiento de Dios hecho audible”.</a:t>
            </a:r>
          </a:p>
          <a:p>
            <a:pPr>
              <a:buNone/>
            </a:pPr>
            <a:endParaRPr lang="es-CO" b="1" dirty="0" smtClean="0"/>
          </a:p>
          <a:p>
            <a:pPr algn="ctr">
              <a:buNone/>
            </a:pPr>
            <a:r>
              <a:rPr lang="es-CO" b="1" dirty="0" smtClean="0"/>
              <a:t>    </a:t>
            </a:r>
            <a:r>
              <a:rPr lang="es-CO" dirty="0" smtClean="0"/>
              <a:t>El que hablaba en el Monte Sinaí,</a:t>
            </a:r>
            <a:r>
              <a:rPr lang="es-CO" b="1" dirty="0" smtClean="0"/>
              <a:t> </a:t>
            </a:r>
            <a:r>
              <a:rPr lang="es-CO" dirty="0" smtClean="0"/>
              <a:t>era Él </a:t>
            </a:r>
            <a:r>
              <a:rPr lang="es-CO" b="1" dirty="0" smtClean="0"/>
              <a:t>Padre, </a:t>
            </a:r>
            <a:r>
              <a:rPr lang="es-CO" dirty="0" smtClean="0"/>
              <a:t>y sus pensamientos se expresaban en </a:t>
            </a:r>
            <a:r>
              <a:rPr lang="es-CO" b="1" dirty="0" smtClean="0"/>
              <a:t>Palabras, Verbos, Yo soy Jehová o </a:t>
            </a:r>
            <a:r>
              <a:rPr lang="es-CO" dirty="0" smtClean="0"/>
              <a:t>"Yahvéh" (BJ), un nombre propio derivado del verbo "ser", "llegar a ser".  Significa "el Existente", "el Viviente", "el Eterno".</a:t>
            </a:r>
          </a:p>
          <a:p>
            <a:pPr>
              <a:buNone/>
            </a:pPr>
            <a:endParaRPr lang="es-CO" dirty="0" smtClean="0"/>
          </a:p>
          <a:p>
            <a:pPr algn="ctr">
              <a:buNone/>
            </a:pPr>
            <a:r>
              <a:rPr lang="es-CO" dirty="0" smtClean="0"/>
              <a:t>     Por lo tanto, cuando Jesús dijo a los judíos de sus días: "Antes que Abrahán fuese, yo soy" (Juan. 8:58), ellos comprendieron que pretendía ser el "</a:t>
            </a:r>
            <a:r>
              <a:rPr lang="es-CO" u="sng" dirty="0" smtClean="0">
                <a:solidFill>
                  <a:srgbClr val="0070C0"/>
                </a:solidFill>
              </a:rPr>
              <a:t>Jehová</a:t>
            </a:r>
            <a:r>
              <a:rPr lang="es-CO" dirty="0" smtClean="0"/>
              <a:t>“ o "</a:t>
            </a:r>
            <a:r>
              <a:rPr lang="es-CO" u="sng" dirty="0" smtClean="0">
                <a:solidFill>
                  <a:srgbClr val="0070C0"/>
                </a:solidFill>
              </a:rPr>
              <a:t>Yahvéh</a:t>
            </a:r>
            <a:r>
              <a:rPr lang="es-CO" dirty="0" smtClean="0"/>
              <a:t>" del AT.</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t3.gstatic.com/images?q=tbn:ANd9GcQdh1NYglLYI1udIe_9LEw6yh9XSL8q3LZi45ANUjUdlrEpuzjbAw"/>
          <p:cNvPicPr>
            <a:picLocks noChangeAspect="1" noChangeArrowheads="1"/>
          </p:cNvPicPr>
          <p:nvPr/>
        </p:nvPicPr>
        <p:blipFill>
          <a:blip r:embed="rId2" cstate="print"/>
          <a:srcRect/>
          <a:stretch>
            <a:fillRect/>
          </a:stretch>
        </p:blipFill>
        <p:spPr bwMode="auto">
          <a:xfrm>
            <a:off x="395536" y="332656"/>
            <a:ext cx="8424936" cy="6120680"/>
          </a:xfrm>
          <a:prstGeom prst="rect">
            <a:avLst/>
          </a:prstGeom>
          <a:noFill/>
        </p:spPr>
      </p:pic>
      <p:sp>
        <p:nvSpPr>
          <p:cNvPr id="3" name="2 Marcador de contenido"/>
          <p:cNvSpPr>
            <a:spLocks noGrp="1"/>
          </p:cNvSpPr>
          <p:nvPr>
            <p:ph idx="1"/>
          </p:nvPr>
        </p:nvSpPr>
        <p:spPr>
          <a:xfrm>
            <a:off x="457200" y="332656"/>
            <a:ext cx="8229600" cy="4176464"/>
          </a:xfrm>
        </p:spPr>
        <p:txBody>
          <a:bodyPr>
            <a:normAutofit fontScale="92500" lnSpcReduction="20000"/>
          </a:bodyPr>
          <a:lstStyle/>
          <a:p>
            <a:pPr>
              <a:buNone/>
            </a:pPr>
            <a:r>
              <a:rPr lang="es-CO" b="1" dirty="0" smtClean="0">
                <a:solidFill>
                  <a:srgbClr val="FF0000"/>
                </a:solidFill>
              </a:rPr>
              <a:t>    </a:t>
            </a:r>
            <a:r>
              <a:rPr lang="es-CO" dirty="0" smtClean="0"/>
              <a:t>Según esto, Fue él quien les dio el </a:t>
            </a:r>
            <a:r>
              <a:rPr lang="es-CO" dirty="0" smtClean="0">
                <a:solidFill>
                  <a:srgbClr val="0070C0"/>
                </a:solidFill>
              </a:rPr>
              <a:t>Decálogo</a:t>
            </a:r>
            <a:r>
              <a:rPr lang="es-CO" dirty="0" smtClean="0"/>
              <a:t> </a:t>
            </a:r>
            <a:r>
              <a:rPr lang="es-CO" dirty="0" smtClean="0">
                <a:solidFill>
                  <a:srgbClr val="0070C0"/>
                </a:solidFill>
              </a:rPr>
              <a:t>(Éxodo 20:1-17)</a:t>
            </a:r>
            <a:r>
              <a:rPr lang="es-CO" dirty="0" smtClean="0"/>
              <a:t>. </a:t>
            </a:r>
          </a:p>
          <a:p>
            <a:pPr>
              <a:buNone/>
            </a:pPr>
            <a:r>
              <a:rPr lang="es-CO" dirty="0" smtClean="0"/>
              <a:t>    </a:t>
            </a:r>
          </a:p>
          <a:p>
            <a:pPr>
              <a:buNone/>
            </a:pPr>
            <a:r>
              <a:rPr lang="es-CO" dirty="0" smtClean="0"/>
              <a:t>    Fue él quien se declaró a sí mismo "</a:t>
            </a:r>
            <a:r>
              <a:rPr lang="es-CO" u="sng" dirty="0" smtClean="0">
                <a:solidFill>
                  <a:srgbClr val="0070C0"/>
                </a:solidFill>
              </a:rPr>
              <a:t>Señor del sábado</a:t>
            </a:r>
            <a:r>
              <a:rPr lang="es-CO" dirty="0" smtClean="0"/>
              <a:t>" </a:t>
            </a:r>
            <a:r>
              <a:rPr lang="es-CO" dirty="0" smtClean="0">
                <a:solidFill>
                  <a:srgbClr val="FF0000"/>
                </a:solidFill>
              </a:rPr>
              <a:t>(Mar. 2:28, BJ)</a:t>
            </a:r>
            <a:r>
              <a:rPr lang="es-CO" dirty="0" smtClean="0"/>
              <a:t>.</a:t>
            </a:r>
          </a:p>
          <a:p>
            <a:pPr>
              <a:buNone/>
            </a:pPr>
            <a:r>
              <a:rPr lang="es-CO" dirty="0" smtClean="0"/>
              <a:t>    </a:t>
            </a:r>
          </a:p>
          <a:p>
            <a:pPr>
              <a:buNone/>
            </a:pPr>
            <a:r>
              <a:rPr lang="es-CO" dirty="0" smtClean="0"/>
              <a:t>    El que dijo: Y SOY "</a:t>
            </a:r>
            <a:r>
              <a:rPr lang="es-CO" u="sng" dirty="0" smtClean="0">
                <a:solidFill>
                  <a:srgbClr val="0070C0"/>
                </a:solidFill>
              </a:rPr>
              <a:t>el que vive… por los siglos de los siglos</a:t>
            </a:r>
            <a:r>
              <a:rPr lang="es-CO" dirty="0" smtClean="0"/>
              <a:t>" </a:t>
            </a:r>
            <a:r>
              <a:rPr lang="es-CO" dirty="0" smtClean="0">
                <a:solidFill>
                  <a:srgbClr val="FF0000"/>
                </a:solidFill>
              </a:rPr>
              <a:t>(Apoc. 1:18,)</a:t>
            </a:r>
            <a:r>
              <a:rPr lang="es-CO" dirty="0" smtClean="0"/>
              <a:t>, es equivalente del Heb.  Eyeh 'asher 'ehyeh, el "</a:t>
            </a:r>
            <a:r>
              <a:rPr lang="es-CO" dirty="0" smtClean="0">
                <a:solidFill>
                  <a:srgbClr val="0070C0"/>
                </a:solidFill>
              </a:rPr>
              <a:t>YO SOY el que soy</a:t>
            </a:r>
            <a:r>
              <a:rPr lang="es-CO" dirty="0" smtClean="0"/>
              <a:t>" de </a:t>
            </a:r>
            <a:r>
              <a:rPr lang="es-CO" dirty="0" smtClean="0">
                <a:solidFill>
                  <a:srgbClr val="FF0000"/>
                </a:solidFill>
              </a:rPr>
              <a:t>Exo. 3:14. </a:t>
            </a:r>
          </a:p>
          <a:p>
            <a:endParaRPr lang="es-CO" dirty="0"/>
          </a:p>
        </p:txBody>
      </p:sp>
      <p:sp>
        <p:nvSpPr>
          <p:cNvPr id="2050" name="AutoShape 2" descr="data:image/jpeg;base64,/9j/4AAQSkZJRgABAQAAAQABAAD/2wBDAAkGBwgHBgkIBwgKCgkLDRYPDQwMDRsUFRAWIB0iIiAdHx8kKDQsJCYxJx8fLT0tMTU3Ojo6Iys/RD84QzQ5Ojf/2wBDAQoKCg0MDRoPDxo3JR8lNzc3Nzc3Nzc3Nzc3Nzc3Nzc3Nzc3Nzc3Nzc3Nzc3Nzc3Nzc3Nzc3Nzc3Nzc3Nzc3Nzf/wAARCACMAIsDASIAAhEBAxEB/8QAGwAAAwEBAQEBAAAAAAAAAAAAAwQFAgEGAAf/xAA6EAACAQMCBAQEAwYFBQAAAAABAgMABBESIQUxQVETImFxMoGRsRRCoQYjJFJikjNDcsHRFSWC4fD/xAAaAQADAQEBAQAAAAAAAAAAAAACAwQBAAUG/8QAJxEAAgICAgICAgEFAAAAAAAAAAECEQMhEjEEQQUiE1EUMmGRofD/2gAMAwEAAhEDEQA/AKd7eXEd5IkUzBQRhR02rUN7cnnK1dvYCb6XAHMdfQUSKxmKB1TIPbeqcrTVE0buxqKed1/x2HzFFSS5yP4g/Og2alJcOp+lUdMbHzIPflXlZMko2rK4xXaDwtNgEux9QaZjaTOfENDiiCoCjeXtR4gMebnSU21bZkmFSSUf5hxRQ8nVzQ1UUPiMzW1hPMgBaOMsAeWQOtMhF9im7dCPF/2q4fwiQx3lyfFC6vDQZbFb4N+01hxksllcMZFGSjoVbHpnnX5lwo2t1GZuKW0t1d3jmRp2TUAN+vQbdKXt+IxcN45Bf8OhljiDgPEUKllPpRRm5Oih4Uo3Z+0mRx+YmvvEc83NYjZZYklQgq6hlPoa+IrJr2ITByyzDk5AoDTzY2kajOoPPHzFCkBAwMfakfkGREpbmcnHiuPc0pNdXIO0r/KmnGl8kqx96BOjSjGoADkBRrNS7C42Lfi7jG87/WqUEhaCMs7ElQSdVTDakHdxVm2hxbxedfgHbtVeLImuxTg76IN1H/GSknqOXsKLFFIV/duRX134f4uTzBeXT0FbtpliJw2vtvTc8pLcV/oHHGN7NQeMGy2G+VU7eMOh1jST2oVvoaPLE6/amUyehqDL93bSsataTCwQiMnSxI9RRxGp5isJy2yKKuSfSgSivQDtnyjGwoHE7Y3nDrm2ViDLGyjB7imC6hgpIBPSuk74HbNVRWqAfZ+GwcUnsrd7GQ+B4JZQNGpiQ2677DHrmu8MuLjjPFLCyAVtMqDKjmBuc+1e547+z4ke4aayRoppDIqxEkqx5nPMZrP7GcMFjxWSSGxYRqhRJn20k4zz55wKWnG6aLZyfBO7PdIgSJVUYAAAHauYoM12tvGXcE4OnA6k9BRwdhnYkZwaOSdaIkCYkchQZWJ+Eb00TprEjg7FQflU7arY2JOdc7uD8lpG4G58NhVSUDOELL86F4IPNhn2oFKD9DFZF8w3ZWb5VYt1Bt4jjHkH2oU0ehvjBFUYNPgR8vhHSrMeXH0kA4vtkK6t1/FOcZO3P2FZjgYt5Ix/qo0wkku5DpwNuvoKZWFUGWfGfyg0WfJJWrBxqPdBbXTGg1gZ9BTQGs7HApeKH8wXA7tzpqFGO4U479KkuctJBypG1woAAPzrfiflGGb+UEZrEn+GQuljy35VMuRHbokkSBGDA4B+tU48V9i3sbu5yBGc4UkhsjkaYhcmFC3NSVJ70lxBAyMQfzhsfKs2t1rso5OWphn6U+UfpoWk7KZwzbcsUIyBdTflUZPrS5n0rn0NYcs0KJ+ZhlqxRujnoWLtI1sT8T3JfHYKP+cUw0jzXchy5VW0RxqxA25scetL2Pnmt2zsAx/X/wBUG2mdLZpR8bIWHuTQyV9DYpF2KWJiYxKjOvNQckGvpFxSlpDHZ2EbrHqckABj+v8AvTMTyyeWURjtpJ+1Tzg70av2CfYZK5FLSR58y5HtT0qlVzpx3xQBpbOwFTzjydNDIsnyMuCJVJ9RT9uMwRkPtpHSg3EWRvjemYoF8JP9Iq7BxUaYuSk3onTITeOc4OR9hTkVsugkHzkYBIzium2UXDuxyzAbUvxaSaGzcxFgqjJCjJPoO3vWZuPK6MhfTZNvv2gm4fcxwXKwMGHxxZO/bFAlvuJ3F5BJaa1KOpdeQ0ZGc9OWdtz7VO4Rw25u5tV3BpTVqVyTkb8sda9g0C28AVQRnY55k1Pii5T2PyOMY6Wzckv/AHFQD5ZYSSvTIxv+pqZxFiYgudg5+1U3UC/hbp4TD7VJvd2n7CTb9a9FL2S439hxpNUKnmSgJqart/0NwjEEMcEdK618qZTR8OFzk9ge3rSkV0fwLweCwDNjJOMfpWSnHi0MWN3ZbW5/FxRkAamJB9gc/wDFMf5jkb6UNReGXZhikbwJHAIChevenbe9WUuPDdSwPxUGKSpGZcbvQOykKW0rjmqMB/8AfOszfurNFHaNPrQ4Wxwtz1Io1yupYB0MifoKP2zqqioT/CW7ZzjLH5CtQyGGyafJLqhbfqaC+RYD0RgPrRXT9xo6bUj2a+jy9nxu+SOR78SGVfNIp5KD19qcsuOreySJZ28lwUAJKEKB/cRTd9w8XFuhUhXC4Xpq9DXlYFubLjNu1tCII98NnUGHUGo54+OSyqMoyj0ezk8QRK0iqGx5gDkA+lPQ7wxkYxpHM0OEiaJWZdJYcj0plIE0LnI2GwFPxRW2yeTfoE2PFb5V0acZZsnoKXlY+MwFEgUHzNypuaPFi4OzZwu4G9CkzIjA8wQRWnlVn0pvWlQn3NTxk4sY0qByEakOMnBAPaosuox3ZYc5ARV2SNhjqewqZfr4VvKSPU1bDIqFxjTBCNDATpHLOcUhIM8OmGBu+MY9qpKMwke9J6dNlITyVwfn0p7rizfZQsliXhyvGijCkcuvKtyALGdIGdJ6elCtF08Ot0/mOf1zTDDKn2IoMSqIvI7kRtWnhijviqvg+IIf6Tn6VIlGbWMdNQH616S2UAqW5YoJuotjpegL72wT5UyPOpFDuISkg7ZoiqVAYcjUiyrs1x/RtYkeLQfixsaUW1hLaJYVLBtWSOvf3prJBBHSukCQautA5LJs1JpHPDwuF5dMUePX4a7dB1oSvp5/Smo5F0Lt0o8WjGTpwFlYnahNLnCnYdhWLksZ3znnt9K5Gvmy3M9K9CUFVslTd0hiHCjlim0k2wKTB6da2GwKhlB9j7DO4HvSV1EZo2XGxphVLeZtgP1rFw2EPrXQUuQQAKqx6AOVSb9vD4bNkYzIo+rCrMKbZbeo/GgBYyE8hIhx/wCQqlvTOiUIcCCJOqZxR4hqUg0nYlmtkZ/i3+9PRHBrFKkgZR2yHJGzAqBnEuR7V6KDBVe2MVOhj0zsCOpqlCPIR2peSdqhkvQSU5Qg7kUOJwV0Hl0r4uM0NsKwI5VGk+R16C50nesSsV8ynbrXztlcjnQDMB5WosWNuX1NlJJbOSSMxP8AMu+KfglBhQk4OkbUgQDuNqeiwIkyu+BV8Ip+tk7k77ELpx4zbjVnb6VyJ9LYHM9an3Uui6kxzyPsKLbzdTVrhoQpbKIORgcq0rKMCkmud8KfehC5y2lTt1Pek/hdBc9lbWME9BQMmQk9DyFKNdAjQDt96NbyFj6UtYWtjeehgjStSeMwNNZNGgJYyIdvRgaflnAJydhWJHxHq+lD+NvQSnSs+ijMcaJjHl/3ow2Ir583NuJYV84GCopcS50A86F49UvRiyW7DYAuCehpgSBSaUkfSwNd174PWlLG3EPkgzODXCwwR0pfWQxBO1a15BFbLDaVGc6YRJN8EiuTIsgI69KRmYhjg74rcdwWXzfEKcsDT5IW8mqCRzFT4cn1qxDjwU6+UVAkfUwPaq1vIPAjyd9IqhxFxPNcQk/i5AO4+wrizhBhTk/aleISfxsvuPsKEr+tXqKaEO7HvFPLPPnXwk6DrSoejRk7Hr9qxxR1jaZG2ct3p1ZPCix3pGL4qNI2VpMoroNM40xeTHc0y7eRBSSDDbc+dGZt1HZaFx2E2x7hbEXJTowP6VRurNJsEZVh1qfwmJjI07DCgED1qp4nXNeN53lLHm+jKsONyhskX0TxKCw2B51kN5Eb3FV2dWBDAEHvSktshQiHynPLpWYfkcUqjPTClgktoRk8w25mgtKUG/PlRZQ8ezKVI23pWdtSHvXqwinsnd1RyWbJDDfbBofig4K86U8ToTQHlK539qqjjXQp7KbSjGocutWIG/cR/wCkfavKpcE9efOr9rL/AA0W/wCQfasljNjZ5m/kzfTe4+woXiYq4/B7aeVpXMmpueG9PajRcAsuR8Q+7V088ca2gli5SogxOWcYqhEGI2GSetWYOEWkR8iEe+9NC0jX4Sw9sV5mb5atRiUx8Fy7ZIjikxlUOe9G/DyMMHSPc04bdWO7P9a0LVMfE/1qHJ8n5D/pSQ+Pg412xNLVUbLyjfoozTUKWyNqwGbuxrj2aH8z/Whiyjz8cn91RZPK8zJ3P/v8FMfExL0OPcjTgEChtdAjZh9aD+ERubybf1UJrKPPxSf3VC8OST2x8cUUM/itgMj61lrsHBDD61hLKMA4Z/rXBYxHPmf60H8eX7N4RN/jVddM2lh60tLEj58Bxn+Vj9qMnD4SOb/WuHh0Hd/7qu8fN5Hjv6y1+hGTBin2jz92kkEuJEK579aWkbKn0r1ZsYiNJLlexOaWk4JZtk4cH0avovF+T/JUZx3/AGIcvh8NpnlRLp2r01nIDaQn+gfalJuC2gbbxP7qZjXwo1jRmCqoA3r05STRMoH/2Q=="/>
          <p:cNvSpPr>
            <a:spLocks noChangeAspect="1" noChangeArrowheads="1"/>
          </p:cNvSpPr>
          <p:nvPr/>
        </p:nvSpPr>
        <p:spPr bwMode="auto">
          <a:xfrm>
            <a:off x="63500" y="-508000"/>
            <a:ext cx="1028700" cy="10382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052" name="AutoShape 4" descr="data:image/jpeg;base64,/9j/4AAQSkZJRgABAQAAAQABAAD/2wBDAAkGBwgHBgkIBwgKCgkLDRYPDQwMDRsUFRAWIB0iIiAdHx8kKDQsJCYxJx8fLT0tMTU3Ojo6Iys/RD84QzQ5Ojf/2wBDAQoKCg0MDRoPDxo3JR8lNzc3Nzc3Nzc3Nzc3Nzc3Nzc3Nzc3Nzc3Nzc3Nzc3Nzc3Nzc3Nzc3Nzc3Nzc3Nzc3Nzf/wAARCACMAIsDASIAAhEBAxEB/8QAGwAAAwEBAQEBAAAAAAAAAAAAAwQFAgEGAAf/xAA6EAACAQMCBAQEAwYFBQAAAAABAgMABBESIQUxQVETImFxMoGRsRRCoQYjJFJikjNDcsHRFSWC4fD/xAAaAQADAQEBAQAAAAAAAAAAAAACAwQBAAUG/8QAJxEAAgICAgICAgEFAAAAAAAAAAECEQMhEjEEQQUiE1EUMmGRofD/2gAMAwEAAhEDEQA/AKd7eXEd5IkUzBQRhR02rUN7cnnK1dvYCb6XAHMdfQUSKxmKB1TIPbeqcrTVE0buxqKed1/x2HzFFSS5yP4g/Og2alJcOp+lUdMbHzIPflXlZMko2rK4xXaDwtNgEux9QaZjaTOfENDiiCoCjeXtR4gMebnSU21bZkmFSSUf5hxRQ8nVzQ1UUPiMzW1hPMgBaOMsAeWQOtMhF9im7dCPF/2q4fwiQx3lyfFC6vDQZbFb4N+01hxksllcMZFGSjoVbHpnnX5lwo2t1GZuKW0t1d3jmRp2TUAN+vQbdKXt+IxcN45Bf8OhljiDgPEUKllPpRRm5Oih4Uo3Z+0mRx+YmvvEc83NYjZZYklQgq6hlPoa+IrJr2ITByyzDk5AoDTzY2kajOoPPHzFCkBAwMfakfkGREpbmcnHiuPc0pNdXIO0r/KmnGl8kqx96BOjSjGoADkBRrNS7C42Lfi7jG87/WqUEhaCMs7ElQSdVTDakHdxVm2hxbxedfgHbtVeLImuxTg76IN1H/GSknqOXsKLFFIV/duRX134f4uTzBeXT0FbtpliJw2vtvTc8pLcV/oHHGN7NQeMGy2G+VU7eMOh1jST2oVvoaPLE6/amUyehqDL93bSsataTCwQiMnSxI9RRxGp5isJy2yKKuSfSgSivQDtnyjGwoHE7Y3nDrm2ViDLGyjB7imC6hgpIBPSuk74HbNVRWqAfZ+GwcUnsrd7GQ+B4JZQNGpiQ2677DHrmu8MuLjjPFLCyAVtMqDKjmBuc+1e547+z4ke4aayRoppDIqxEkqx5nPMZrP7GcMFjxWSSGxYRqhRJn20k4zz55wKWnG6aLZyfBO7PdIgSJVUYAAAHauYoM12tvGXcE4OnA6k9BRwdhnYkZwaOSdaIkCYkchQZWJ+Eb00TprEjg7FQflU7arY2JOdc7uD8lpG4G58NhVSUDOELL86F4IPNhn2oFKD9DFZF8w3ZWb5VYt1Bt4jjHkH2oU0ehvjBFUYNPgR8vhHSrMeXH0kA4vtkK6t1/FOcZO3P2FZjgYt5Ix/qo0wkku5DpwNuvoKZWFUGWfGfyg0WfJJWrBxqPdBbXTGg1gZ9BTQGs7HApeKH8wXA7tzpqFGO4U479KkuctJBypG1woAAPzrfiflGGb+UEZrEn+GQuljy35VMuRHbokkSBGDA4B+tU48V9i3sbu5yBGc4UkhsjkaYhcmFC3NSVJ70lxBAyMQfzhsfKs2t1rso5OWphn6U+UfpoWk7KZwzbcsUIyBdTflUZPrS5n0rn0NYcs0KJ+ZhlqxRujnoWLtI1sT8T3JfHYKP+cUw0jzXchy5VW0RxqxA25scetL2Pnmt2zsAx/X/wBUG2mdLZpR8bIWHuTQyV9DYpF2KWJiYxKjOvNQckGvpFxSlpDHZ2EbrHqckABj+v8AvTMTyyeWURjtpJ+1Tzg70av2CfYZK5FLSR58y5HtT0qlVzpx3xQBpbOwFTzjydNDIsnyMuCJVJ9RT9uMwRkPtpHSg3EWRvjemYoF8JP9Iq7BxUaYuSk3onTITeOc4OR9hTkVsugkHzkYBIzium2UXDuxyzAbUvxaSaGzcxFgqjJCjJPoO3vWZuPK6MhfTZNvv2gm4fcxwXKwMGHxxZO/bFAlvuJ3F5BJaa1KOpdeQ0ZGc9OWdtz7VO4Rw25u5tV3BpTVqVyTkb8sda9g0C28AVQRnY55k1Pii5T2PyOMY6Wzckv/AHFQD5ZYSSvTIxv+pqZxFiYgudg5+1U3UC/hbp4TD7VJvd2n7CTb9a9FL2S439hxpNUKnmSgJqart/0NwjEEMcEdK618qZTR8OFzk9ge3rSkV0fwLweCwDNjJOMfpWSnHi0MWN3ZbW5/FxRkAamJB9gc/wDFMf5jkb6UNReGXZhikbwJHAIChevenbe9WUuPDdSwPxUGKSpGZcbvQOykKW0rjmqMB/8AfOszfurNFHaNPrQ4Wxwtz1Io1yupYB0MifoKP2zqqioT/CW7ZzjLH5CtQyGGyafJLqhbfqaC+RYD0RgPrRXT9xo6bUj2a+jy9nxu+SOR78SGVfNIp5KD19qcsuOreySJZ28lwUAJKEKB/cRTd9w8XFuhUhXC4Xpq9DXlYFubLjNu1tCII98NnUGHUGo54+OSyqMoyj0ezk8QRK0iqGx5gDkA+lPQ7wxkYxpHM0OEiaJWZdJYcj0plIE0LnI2GwFPxRW2yeTfoE2PFb5V0acZZsnoKXlY+MwFEgUHzNypuaPFi4OzZwu4G9CkzIjA8wQRWnlVn0pvWlQn3NTxk4sY0qByEakOMnBAPaosuox3ZYc5ARV2SNhjqewqZfr4VvKSPU1bDIqFxjTBCNDATpHLOcUhIM8OmGBu+MY9qpKMwke9J6dNlITyVwfn0p7rizfZQsliXhyvGijCkcuvKtyALGdIGdJ6elCtF08Ot0/mOf1zTDDKn2IoMSqIvI7kRtWnhijviqvg+IIf6Tn6VIlGbWMdNQH616S2UAqW5YoJuotjpegL72wT5UyPOpFDuISkg7ZoiqVAYcjUiyrs1x/RtYkeLQfixsaUW1hLaJYVLBtWSOvf3prJBBHSukCQautA5LJs1JpHPDwuF5dMUePX4a7dB1oSvp5/Smo5F0Lt0o8WjGTpwFlYnahNLnCnYdhWLksZ3znnt9K5Gvmy3M9K9CUFVslTd0hiHCjlim0k2wKTB6da2GwKhlB9j7DO4HvSV1EZo2XGxphVLeZtgP1rFw2EPrXQUuQQAKqx6AOVSb9vD4bNkYzIo+rCrMKbZbeo/GgBYyE8hIhx/wCQqlvTOiUIcCCJOqZxR4hqUg0nYlmtkZ/i3+9PRHBrFKkgZR2yHJGzAqBnEuR7V6KDBVe2MVOhj0zsCOpqlCPIR2peSdqhkvQSU5Qg7kUOJwV0Hl0r4uM0NsKwI5VGk+R16C50nesSsV8ynbrXztlcjnQDMB5WosWNuX1NlJJbOSSMxP8AMu+KfglBhQk4OkbUgQDuNqeiwIkyu+BV8Ip+tk7k77ELpx4zbjVnb6VyJ9LYHM9an3Uui6kxzyPsKLbzdTVrhoQpbKIORgcq0rKMCkmud8KfehC5y2lTt1Pek/hdBc9lbWME9BQMmQk9DyFKNdAjQDt96NbyFj6UtYWtjeehgjStSeMwNNZNGgJYyIdvRgaflnAJydhWJHxHq+lD+NvQSnSs+ijMcaJjHl/3ow2Ir583NuJYV84GCopcS50A86F49UvRiyW7DYAuCehpgSBSaUkfSwNd174PWlLG3EPkgzODXCwwR0pfWQxBO1a15BFbLDaVGc6YRJN8EiuTIsgI69KRmYhjg74rcdwWXzfEKcsDT5IW8mqCRzFT4cn1qxDjwU6+UVAkfUwPaq1vIPAjyd9IqhxFxPNcQk/i5AO4+wrizhBhTk/aleISfxsvuPsKEr+tXqKaEO7HvFPLPPnXwk6DrSoejRk7Hr9qxxR1jaZG2ct3p1ZPCix3pGL4qNI2VpMoroNM40xeTHc0y7eRBSSDDbc+dGZt1HZaFx2E2x7hbEXJTowP6VRurNJsEZVh1qfwmJjI07DCgED1qp4nXNeN53lLHm+jKsONyhskX0TxKCw2B51kN5Eb3FV2dWBDAEHvSktshQiHynPLpWYfkcUqjPTClgktoRk8w25mgtKUG/PlRZQ8ezKVI23pWdtSHvXqwinsnd1RyWbJDDfbBofig4K86U8ToTQHlK539qqjjXQp7KbSjGocutWIG/cR/wCkfavKpcE9efOr9rL/AA0W/wCQfasljNjZ5m/kzfTe4+woXiYq4/B7aeVpXMmpueG9PajRcAsuR8Q+7V088ca2gli5SogxOWcYqhEGI2GSetWYOEWkR8iEe+9NC0jX4Sw9sV5mb5atRiUx8Fy7ZIjikxlUOe9G/DyMMHSPc04bdWO7P9a0LVMfE/1qHJ8n5D/pSQ+Pg412xNLVUbLyjfoozTUKWyNqwGbuxrj2aH8z/Whiyjz8cn91RZPK8zJ3P/v8FMfExL0OPcjTgEChtdAjZh9aD+ERubybf1UJrKPPxSf3VC8OST2x8cUUM/itgMj61lrsHBDD61hLKMA4Z/rXBYxHPmf60H8eX7N4RN/jVddM2lh60tLEj58Bxn+Vj9qMnD4SOb/WuHh0Hd/7qu8fN5Hjv6y1+hGTBin2jz92kkEuJEK579aWkbKn0r1ZsYiNJLlexOaWk4JZtk4cH0avovF+T/JUZx3/AGIcvh8NpnlRLp2r01nIDaQn+gfalJuC2gbbxP7qZjXwo1jRmCqoA3r05STRMoH/2Q=="/>
          <p:cNvSpPr>
            <a:spLocks noChangeAspect="1" noChangeArrowheads="1"/>
          </p:cNvSpPr>
          <p:nvPr/>
        </p:nvSpPr>
        <p:spPr bwMode="auto">
          <a:xfrm>
            <a:off x="63500" y="-508000"/>
            <a:ext cx="1028700" cy="10382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 name="6 Rectángulo"/>
          <p:cNvSpPr/>
          <p:nvPr/>
        </p:nvSpPr>
        <p:spPr>
          <a:xfrm>
            <a:off x="0" y="5445224"/>
            <a:ext cx="9144000" cy="1815882"/>
          </a:xfrm>
          <a:prstGeom prst="rect">
            <a:avLst/>
          </a:prstGeom>
          <a:solidFill>
            <a:srgbClr val="FFC000"/>
          </a:solidFill>
        </p:spPr>
        <p:txBody>
          <a:bodyPr wrap="square">
            <a:spAutoFit/>
          </a:bodyPr>
          <a:lstStyle/>
          <a:p>
            <a:pPr algn="ctr"/>
            <a:r>
              <a:rPr lang="es-CO" sz="2800" dirty="0" smtClean="0"/>
              <a:t>El Mandamiento nuevo de Jesús, el Verbo es, es que. “os améis los unos a los otros (un amor mutuo),  así como yo os he amado. Note el segundo Mandamiento del Decálogo </a:t>
            </a:r>
            <a:r>
              <a:rPr lang="es-CO" sz="2800" b="1" dirty="0" smtClean="0">
                <a:solidFill>
                  <a:srgbClr val="FF0000"/>
                </a:solidFill>
              </a:rPr>
              <a:t>(Mt 22, 34-40)  </a:t>
            </a:r>
            <a:endParaRPr lang="es-CO"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to="" calcmode="lin" valueType="num">
                                      <p:cBhvr>
                                        <p:cTn id="25"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t0.gstatic.com/images?q=tbn:ANd9GcST6B6_SVoPgUmCu9L58hHlrRPV4m9arOH8byOLumRFqfCbd7JrHg"/>
          <p:cNvPicPr>
            <a:picLocks noChangeAspect="1" noChangeArrowheads="1"/>
          </p:cNvPicPr>
          <p:nvPr/>
        </p:nvPicPr>
        <p:blipFill>
          <a:blip r:embed="rId2" cstate="print"/>
          <a:srcRect/>
          <a:stretch>
            <a:fillRect/>
          </a:stretch>
        </p:blipFill>
        <p:spPr bwMode="auto">
          <a:xfrm>
            <a:off x="1979712" y="2492896"/>
            <a:ext cx="5328592" cy="4104456"/>
          </a:xfrm>
          <a:prstGeom prst="rect">
            <a:avLst/>
          </a:prstGeom>
          <a:noFill/>
        </p:spPr>
      </p:pic>
      <p:sp>
        <p:nvSpPr>
          <p:cNvPr id="2" name="1 Título"/>
          <p:cNvSpPr>
            <a:spLocks noGrp="1"/>
          </p:cNvSpPr>
          <p:nvPr>
            <p:ph type="title"/>
          </p:nvPr>
        </p:nvSpPr>
        <p:spPr>
          <a:solidFill>
            <a:srgbClr val="FFC000"/>
          </a:solidFill>
        </p:spPr>
        <p:txBody>
          <a:bodyPr/>
          <a:lstStyle/>
          <a:p>
            <a:r>
              <a:rPr lang="es-CO" dirty="0" smtClean="0">
                <a:latin typeface="Harlow Solid Italic" pitchFamily="82" charset="0"/>
              </a:rPr>
              <a:t>Un gozo compartido</a:t>
            </a:r>
            <a:endParaRPr lang="es-CO" dirty="0">
              <a:latin typeface="Harlow Solid Italic" pitchFamily="82" charset="0"/>
            </a:endParaRPr>
          </a:p>
        </p:txBody>
      </p:sp>
      <p:sp>
        <p:nvSpPr>
          <p:cNvPr id="3" name="2 Marcador de contenido"/>
          <p:cNvSpPr>
            <a:spLocks noGrp="1"/>
          </p:cNvSpPr>
          <p:nvPr>
            <p:ph idx="1"/>
          </p:nvPr>
        </p:nvSpPr>
        <p:spPr>
          <a:xfrm>
            <a:off x="457200" y="1600200"/>
            <a:ext cx="8229600" cy="4925144"/>
          </a:xfrm>
        </p:spPr>
        <p:txBody>
          <a:bodyPr>
            <a:normAutofit fontScale="77500" lnSpcReduction="20000"/>
          </a:bodyPr>
          <a:lstStyle/>
          <a:p>
            <a:pPr algn="ctr">
              <a:buNone/>
            </a:pPr>
            <a:r>
              <a:rPr lang="es-ES" sz="3600" dirty="0" smtClean="0"/>
              <a:t>“Os he dicho esto, para que mi gozo esté en vosotros, y vuestro gozo sea colmado” </a:t>
            </a:r>
            <a:r>
              <a:rPr lang="es-ES" sz="3600" dirty="0" smtClean="0">
                <a:solidFill>
                  <a:srgbClr val="FF0000"/>
                </a:solidFill>
              </a:rPr>
              <a:t>(Juan 15:11).</a:t>
            </a:r>
          </a:p>
          <a:p>
            <a:pPr algn="ctr"/>
            <a:endParaRPr lang="es-ES" dirty="0" smtClean="0">
              <a:solidFill>
                <a:srgbClr val="FF0000"/>
              </a:solidFill>
            </a:endParaRPr>
          </a:p>
          <a:p>
            <a:pPr algn="ctr">
              <a:buNone/>
            </a:pPr>
            <a:r>
              <a:rPr lang="es-ES" sz="4400" b="1" dirty="0" smtClean="0">
                <a:solidFill>
                  <a:srgbClr val="FF0000"/>
                </a:solidFill>
              </a:rPr>
              <a:t>¿En que consistía el gozo de Cristo?</a:t>
            </a:r>
          </a:p>
          <a:p>
            <a:pPr algn="ctr">
              <a:buNone/>
            </a:pPr>
            <a:r>
              <a:rPr lang="es-CO" b="1" dirty="0" smtClean="0">
                <a:solidFill>
                  <a:srgbClr val="002060"/>
                </a:solidFill>
              </a:rPr>
              <a:t>El gozo de Cristo consistía en comprender que había cumplido su misión con éxito.</a:t>
            </a:r>
          </a:p>
          <a:p>
            <a:pPr>
              <a:buNone/>
            </a:pPr>
            <a:endParaRPr lang="es-CO" dirty="0" smtClean="0"/>
          </a:p>
          <a:p>
            <a:pPr algn="ctr">
              <a:buNone/>
            </a:pPr>
            <a:r>
              <a:rPr lang="es-CO" dirty="0" smtClean="0"/>
              <a:t>  </a:t>
            </a:r>
            <a:r>
              <a:rPr lang="es-CO" b="1" dirty="0" smtClean="0"/>
              <a:t>El Salvador se gozaba al llevar a cabo el propósito divino en la redención del hombre y en sufrir para que éste pudiera ser salvo.  </a:t>
            </a:r>
          </a:p>
          <a:p>
            <a:pPr>
              <a:buNone/>
            </a:pPr>
            <a:endParaRPr lang="es-CO" dirty="0" smtClean="0"/>
          </a:p>
          <a:p>
            <a:pPr algn="ctr">
              <a:buNone/>
            </a:pPr>
            <a:r>
              <a:rPr lang="es-CO" dirty="0" smtClean="0"/>
              <a:t>      El propósito de su vida era glorificar a su Padre.   </a:t>
            </a:r>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4)">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heel(4)">
                                      <p:cBhvr>
                                        <p:cTn id="2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algn="ctr">
              <a:buNone/>
            </a:pPr>
            <a:r>
              <a:rPr lang="es-ES" sz="3900" b="1" dirty="0" smtClean="0">
                <a:solidFill>
                  <a:srgbClr val="FF0000"/>
                </a:solidFill>
                <a:latin typeface="Harlow Solid Italic" pitchFamily="82" charset="0"/>
              </a:rPr>
              <a:t>“para que mi gozo esté en vosotros</a:t>
            </a:r>
            <a:r>
              <a:rPr lang="es-CO" sz="3900" b="1" dirty="0" smtClean="0">
                <a:solidFill>
                  <a:srgbClr val="FF0000"/>
                </a:solidFill>
                <a:latin typeface="Harlow Solid Italic" pitchFamily="82" charset="0"/>
              </a:rPr>
              <a:t>” </a:t>
            </a:r>
          </a:p>
          <a:p>
            <a:pPr>
              <a:buNone/>
            </a:pPr>
            <a:r>
              <a:rPr lang="es-CO" dirty="0" smtClean="0"/>
              <a:t>    </a:t>
            </a:r>
          </a:p>
          <a:p>
            <a:pPr algn="ctr">
              <a:buNone/>
            </a:pPr>
            <a:r>
              <a:rPr lang="es-CO" dirty="0" smtClean="0"/>
              <a:t>    El gozo es el segundo de los frutos del Espíritu después del amor que presenta Pablo </a:t>
            </a:r>
            <a:r>
              <a:rPr lang="es-CO" dirty="0" smtClean="0">
                <a:solidFill>
                  <a:srgbClr val="FF0000"/>
                </a:solidFill>
              </a:rPr>
              <a:t>(Gal. 5:22)</a:t>
            </a:r>
            <a:r>
              <a:rPr lang="es-CO" dirty="0" smtClean="0"/>
              <a:t>.  </a:t>
            </a:r>
          </a:p>
          <a:p>
            <a:pPr>
              <a:buNone/>
            </a:pPr>
            <a:endParaRPr lang="es-CO" dirty="0" smtClean="0"/>
          </a:p>
          <a:p>
            <a:pPr algn="ctr">
              <a:buNone/>
            </a:pPr>
            <a:r>
              <a:rPr lang="es-CO" dirty="0" smtClean="0"/>
              <a:t>    El verdadero gozo no se encuentra en la risa bulliciosa ni en la atolondrada agitación que ocasionan los superficiales placeres del mundo.</a:t>
            </a:r>
          </a:p>
          <a:p>
            <a:pPr algn="ctr">
              <a:buNone/>
            </a:pPr>
            <a:endParaRPr lang="es-CO" dirty="0" smtClean="0"/>
          </a:p>
          <a:p>
            <a:pPr algn="ct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4)">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410944" cy="6264696"/>
          </a:xfrm>
        </p:spPr>
        <p:txBody>
          <a:bodyPr>
            <a:normAutofit fontScale="92500"/>
          </a:bodyPr>
          <a:lstStyle/>
          <a:p>
            <a:pPr algn="ctr">
              <a:buNone/>
            </a:pPr>
            <a:r>
              <a:rPr lang="es-CO" dirty="0" smtClean="0"/>
              <a:t>  El cristiano encuentra su gozo en descansar en el amor de Cristo, en las victorias ganadas y en un servicio abnegado en favor de la humanidad, </a:t>
            </a:r>
          </a:p>
          <a:p>
            <a:pPr algn="ctr"/>
            <a:endParaRPr lang="es-CO" dirty="0" smtClean="0"/>
          </a:p>
          <a:p>
            <a:pPr algn="ctr">
              <a:buNone/>
            </a:pPr>
            <a:r>
              <a:rPr lang="es-CO" dirty="0" smtClean="0"/>
              <a:t>  El gozo alcanzará su realización más excelsa en el mundo venidero, pero los que permanecen en Cristo pueden experimentar aquí y ahora un magnífico e intenso gozo.</a:t>
            </a:r>
            <a:r>
              <a:rPr lang="es-CO" dirty="0" smtClean="0">
                <a:solidFill>
                  <a:srgbClr val="FF0000"/>
                </a:solidFill>
              </a:rPr>
              <a:t> (Extraido del C.B.A.)</a:t>
            </a:r>
            <a:endParaRPr lang="es-ES" dirty="0" smtClean="0">
              <a:solidFill>
                <a:srgbClr val="FF0000"/>
              </a:solidFill>
            </a:endParaRPr>
          </a:p>
          <a:p>
            <a:endParaRPr lang="es-CO" dirty="0"/>
          </a:p>
        </p:txBody>
      </p:sp>
      <p:pic>
        <p:nvPicPr>
          <p:cNvPr id="89090" name="Picture 2" descr="http://t0.gstatic.com/images?q=tbn:ANd9GcR9B27XScD-An-Fr6BH6QBv-jP8LBLHuN0eU1wjzdODKfZHvU1pfg"/>
          <p:cNvPicPr>
            <a:picLocks noChangeAspect="1" noChangeArrowheads="1"/>
          </p:cNvPicPr>
          <p:nvPr/>
        </p:nvPicPr>
        <p:blipFill>
          <a:blip r:embed="rId2" cstate="print"/>
          <a:srcRect/>
          <a:stretch>
            <a:fillRect/>
          </a:stretch>
        </p:blipFill>
        <p:spPr bwMode="auto">
          <a:xfrm>
            <a:off x="6228184" y="404664"/>
            <a:ext cx="2520280" cy="2808312"/>
          </a:xfrm>
          <a:prstGeom prst="rect">
            <a:avLst/>
          </a:prstGeom>
          <a:noFill/>
        </p:spPr>
      </p:pic>
      <p:pic>
        <p:nvPicPr>
          <p:cNvPr id="89092" name="Picture 4" descr="http://t3.gstatic.com/images?q=tbn:ANd9GcQLDvulNqBFMiUjJYGWynQPgeq33HismeZna7Il__4LTKZvNAuxTQ"/>
          <p:cNvPicPr>
            <a:picLocks noChangeAspect="1" noChangeArrowheads="1"/>
          </p:cNvPicPr>
          <p:nvPr/>
        </p:nvPicPr>
        <p:blipFill>
          <a:blip r:embed="rId3" cstate="print"/>
          <a:srcRect/>
          <a:stretch>
            <a:fillRect/>
          </a:stretch>
        </p:blipFill>
        <p:spPr bwMode="auto">
          <a:xfrm>
            <a:off x="6156176" y="3573016"/>
            <a:ext cx="2664296"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fade">
                                      <p:cBhvr>
                                        <p:cTn id="7" dur="100"/>
                                        <p:tgtEl>
                                          <p:spTgt spid="89092"/>
                                        </p:tgtEl>
                                      </p:cBhvr>
                                    </p:animEffect>
                                    <p:anim calcmode="lin" valueType="num">
                                      <p:cBhvr>
                                        <p:cTn id="8" dur="400" fill="hold"/>
                                        <p:tgtEl>
                                          <p:spTgt spid="89092"/>
                                        </p:tgtEl>
                                        <p:attrNameLst>
                                          <p:attrName>ppt_x</p:attrName>
                                        </p:attrNameLst>
                                      </p:cBhvr>
                                      <p:tavLst>
                                        <p:tav tm="0">
                                          <p:val>
                                            <p:strVal val="#ppt_x"/>
                                          </p:val>
                                        </p:tav>
                                        <p:tav tm="100000">
                                          <p:val>
                                            <p:strVal val="#ppt_x"/>
                                          </p:val>
                                        </p:tav>
                                      </p:tavLst>
                                    </p:anim>
                                    <p:anim calcmode="lin" valueType="num">
                                      <p:cBhvr>
                                        <p:cTn id="9" dur="400" fill="hold"/>
                                        <p:tgtEl>
                                          <p:spTgt spid="8909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909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909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heel(4)">
                                      <p:cBhvr>
                                        <p:cTn id="1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t2.gstatic.com/images?q=tbn:ANd9GcRmDd4Pu4n8AcpzCeb6QIg6gTPUXMA-cWMC4Hrr5GvVg8IFTJ7U"/>
          <p:cNvPicPr>
            <a:picLocks noChangeAspect="1" noChangeArrowheads="1"/>
          </p:cNvPicPr>
          <p:nvPr/>
        </p:nvPicPr>
        <p:blipFill>
          <a:blip r:embed="rId2" cstate="print"/>
          <a:srcRect/>
          <a:stretch>
            <a:fillRect/>
          </a:stretch>
        </p:blipFill>
        <p:spPr bwMode="auto">
          <a:xfrm>
            <a:off x="1619672" y="1988840"/>
            <a:ext cx="5904656" cy="3960440"/>
          </a:xfrm>
          <a:prstGeom prst="rect">
            <a:avLst/>
          </a:prstGeom>
          <a:noFill/>
        </p:spPr>
      </p:pic>
      <p:sp>
        <p:nvSpPr>
          <p:cNvPr id="2" name="1 Título"/>
          <p:cNvSpPr>
            <a:spLocks noGrp="1"/>
          </p:cNvSpPr>
          <p:nvPr>
            <p:ph type="title"/>
          </p:nvPr>
        </p:nvSpPr>
        <p:spPr>
          <a:solidFill>
            <a:srgbClr val="FFC000"/>
          </a:solidFill>
        </p:spPr>
        <p:txBody>
          <a:bodyPr>
            <a:normAutofit fontScale="90000"/>
          </a:bodyPr>
          <a:lstStyle/>
          <a:p>
            <a:r>
              <a:rPr lang="es-CO" dirty="0" smtClean="0">
                <a:latin typeface="Harlow Solid Italic" pitchFamily="82" charset="0"/>
              </a:rPr>
              <a:t/>
            </a:r>
            <a:br>
              <a:rPr lang="es-CO" dirty="0" smtClean="0">
                <a:latin typeface="Harlow Solid Italic" pitchFamily="82" charset="0"/>
              </a:rPr>
            </a:br>
            <a:r>
              <a:rPr lang="es-CO" dirty="0" smtClean="0">
                <a:latin typeface="Harlow Solid Italic" pitchFamily="82" charset="0"/>
              </a:rPr>
              <a:t>¿Cuál es el ingrediente que nos pide Cristo que utilicemos?</a:t>
            </a:r>
            <a:br>
              <a:rPr lang="es-CO" dirty="0" smtClean="0">
                <a:latin typeface="Harlow Solid Italic" pitchFamily="82" charset="0"/>
              </a:rPr>
            </a:br>
            <a:endParaRPr lang="es-CO" dirty="0">
              <a:latin typeface="Harlow Solid Italic" pitchFamily="82" charset="0"/>
            </a:endParaRPr>
          </a:p>
        </p:txBody>
      </p:sp>
      <p:sp>
        <p:nvSpPr>
          <p:cNvPr id="3" name="2 Marcador de contenido"/>
          <p:cNvSpPr>
            <a:spLocks noGrp="1"/>
          </p:cNvSpPr>
          <p:nvPr>
            <p:ph idx="1"/>
          </p:nvPr>
        </p:nvSpPr>
        <p:spPr>
          <a:xfrm>
            <a:off x="539552" y="1412776"/>
            <a:ext cx="8147248" cy="4713387"/>
          </a:xfrm>
        </p:spPr>
        <p:txBody>
          <a:bodyPr>
            <a:normAutofit fontScale="85000" lnSpcReduction="20000"/>
          </a:bodyPr>
          <a:lstStyle/>
          <a:p>
            <a:pPr>
              <a:buNone/>
            </a:pPr>
            <a:r>
              <a:rPr lang="es-ES" dirty="0" smtClean="0"/>
              <a:t>    </a:t>
            </a:r>
          </a:p>
          <a:p>
            <a:pPr>
              <a:buNone/>
            </a:pPr>
            <a:r>
              <a:rPr lang="es-ES" dirty="0" smtClean="0"/>
              <a:t>    Este es el mandamiento mío que os </a:t>
            </a:r>
            <a:r>
              <a:rPr lang="es-ES" u="sng" dirty="0" smtClean="0">
                <a:solidFill>
                  <a:srgbClr val="0070C0"/>
                </a:solidFill>
              </a:rPr>
              <a:t>améis los unos a los otros como yo os he amado</a:t>
            </a:r>
            <a:r>
              <a:rPr lang="es-ES" dirty="0" smtClean="0"/>
              <a:t> </a:t>
            </a:r>
            <a:r>
              <a:rPr lang="es-ES" dirty="0" smtClean="0">
                <a:solidFill>
                  <a:srgbClr val="FF0000"/>
                </a:solidFill>
              </a:rPr>
              <a:t>(Juan 15:12).</a:t>
            </a:r>
          </a:p>
          <a:p>
            <a:pPr>
              <a:buNone/>
            </a:pPr>
            <a:endParaRPr lang="es-ES" dirty="0" smtClean="0">
              <a:solidFill>
                <a:srgbClr val="FF0000"/>
              </a:solidFill>
            </a:endParaRPr>
          </a:p>
          <a:p>
            <a:pPr algn="ctr">
              <a:buNone/>
            </a:pPr>
            <a:r>
              <a:rPr lang="es-CO" dirty="0" smtClean="0"/>
              <a:t>    </a:t>
            </a:r>
            <a:r>
              <a:rPr lang="es-CO" b="1" dirty="0" smtClean="0">
                <a:solidFill>
                  <a:srgbClr val="FF0000"/>
                </a:solidFill>
              </a:rPr>
              <a:t>¿El mandamiento de amarnos los unos a los otros era nuevo? </a:t>
            </a:r>
          </a:p>
          <a:p>
            <a:pPr>
              <a:buNone/>
            </a:pPr>
            <a:endParaRPr lang="es-CO" dirty="0" smtClean="0"/>
          </a:p>
          <a:p>
            <a:pPr algn="ctr">
              <a:buNone/>
            </a:pPr>
            <a:r>
              <a:rPr lang="es-CO" dirty="0" smtClean="0"/>
              <a:t>     Lev. 19:18. “No te vengarás, ni guardarás rencor a los hijos de tu pueblo, sino</a:t>
            </a:r>
            <a:r>
              <a:rPr lang="es-CO" u="sng" dirty="0" smtClean="0">
                <a:solidFill>
                  <a:srgbClr val="0070C0"/>
                </a:solidFill>
              </a:rPr>
              <a:t> amarás a tu prójimo como a ti mismo</a:t>
            </a:r>
            <a:r>
              <a:rPr lang="es-CO" dirty="0" smtClean="0"/>
              <a:t>. Yo Jehová</a:t>
            </a:r>
            <a:endParaRPr lang="es-ES" dirty="0" smtClean="0">
              <a:solidFill>
                <a:srgbClr val="FF0000"/>
              </a:solidFill>
            </a:endParaRPr>
          </a:p>
          <a:p>
            <a:pPr>
              <a:buNone/>
            </a:pPr>
            <a:r>
              <a:rPr lang="es-ES" dirty="0" smtClean="0">
                <a:solidFill>
                  <a:srgbClr val="FF0000"/>
                </a:solidFill>
              </a:rPr>
              <a:t>     </a:t>
            </a:r>
          </a:p>
          <a:p>
            <a:pPr>
              <a:buNone/>
            </a:pPr>
            <a:r>
              <a:rPr lang="es-ES" dirty="0" smtClean="0"/>
              <a:t>      </a:t>
            </a:r>
            <a:endParaRPr lang="es-CO" dirty="0" smtClean="0"/>
          </a:p>
          <a:p>
            <a:endParaRPr lang="es-CO"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to="" calcmode="lin" valueType="num">
                                      <p:cBhvr>
                                        <p:cTn id="14" dur="1" fill="hold"/>
                                        <p:tgtEl>
                                          <p:spTgt spid="3">
                                            <p:txEl>
                                              <p:pRg st="1" end="1"/>
                                            </p:txEl>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to="" calcmode="lin" valueType="num">
                                      <p:cBhvr>
                                        <p:cTn id="19" dur="1" fill="hold"/>
                                        <p:tgtEl>
                                          <p:spTgt spid="3">
                                            <p:txEl>
                                              <p:pRg st="3" end="3"/>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to="" calcmode="lin" valueType="num">
                                      <p:cBhvr>
                                        <p:cTn id="24"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1.gstatic.com/images?q=tbn:ANd9GcTO0OhqEvTyNKoiVPjR-t-7356o6AH2g7gerrSUyFUl97HDe3Am"/>
          <p:cNvPicPr>
            <a:picLocks noChangeAspect="1" noChangeArrowheads="1"/>
          </p:cNvPicPr>
          <p:nvPr/>
        </p:nvPicPr>
        <p:blipFill>
          <a:blip r:embed="rId2" cstate="print"/>
          <a:srcRect/>
          <a:stretch>
            <a:fillRect/>
          </a:stretch>
        </p:blipFill>
        <p:spPr bwMode="auto">
          <a:xfrm>
            <a:off x="395536" y="1556792"/>
            <a:ext cx="8352928" cy="4824536"/>
          </a:xfrm>
          <a:prstGeom prst="rect">
            <a:avLst/>
          </a:prstGeom>
          <a:noFill/>
        </p:spPr>
      </p:pic>
      <p:sp>
        <p:nvSpPr>
          <p:cNvPr id="3" name="2 Marcador de contenido"/>
          <p:cNvSpPr>
            <a:spLocks noGrp="1"/>
          </p:cNvSpPr>
          <p:nvPr>
            <p:ph idx="1"/>
          </p:nvPr>
        </p:nvSpPr>
        <p:spPr>
          <a:xfrm>
            <a:off x="611560" y="1600200"/>
            <a:ext cx="8280920" cy="4997152"/>
          </a:xfrm>
        </p:spPr>
        <p:txBody>
          <a:bodyPr>
            <a:normAutofit fontScale="70000" lnSpcReduction="20000"/>
          </a:bodyPr>
          <a:lstStyle/>
          <a:p>
            <a:pPr algn="ctr">
              <a:buNone/>
            </a:pPr>
            <a:r>
              <a:rPr lang="es-CO" dirty="0" smtClean="0"/>
              <a:t>      </a:t>
            </a:r>
          </a:p>
          <a:p>
            <a:pPr algn="ctr">
              <a:buNone/>
            </a:pPr>
            <a:r>
              <a:rPr lang="es-CO" sz="4100" dirty="0" smtClean="0"/>
              <a:t>El mandamiento era nuevo en el sentido de que se había dado una nueva demostración de amor que se ordenó a los discípulos que imitaran.  </a:t>
            </a:r>
          </a:p>
          <a:p>
            <a:endParaRPr lang="es-CO" sz="4100" dirty="0" smtClean="0"/>
          </a:p>
          <a:p>
            <a:pPr algn="ctr">
              <a:buNone/>
            </a:pPr>
            <a:r>
              <a:rPr lang="es-CO" sz="4100" dirty="0" smtClean="0"/>
              <a:t>       Mediante una revelación del carácter de su Padre, Jesús había presentado ante los hombres un nuevo concepto del amor de Dios.  El nuevo mandamiento ordenaba a los hombres que </a:t>
            </a:r>
            <a:r>
              <a:rPr lang="es-CO" sz="4100" u="sng" dirty="0" smtClean="0"/>
              <a:t>preservaran la misma relación mutua que Jesús había cultivado con ellos y con la humanidad en general. </a:t>
            </a:r>
            <a:endParaRPr lang="es-CO" u="sng" dirty="0" smtClean="0"/>
          </a:p>
          <a:p>
            <a:pPr>
              <a:buNone/>
            </a:pPr>
            <a:r>
              <a:rPr lang="es-CO" u="sng" dirty="0" smtClean="0"/>
              <a:t>      </a:t>
            </a:r>
          </a:p>
        </p:txBody>
      </p:sp>
      <p:sp>
        <p:nvSpPr>
          <p:cNvPr id="7" name="6 Bisel"/>
          <p:cNvSpPr/>
          <p:nvPr/>
        </p:nvSpPr>
        <p:spPr>
          <a:xfrm>
            <a:off x="395536" y="188640"/>
            <a:ext cx="8424936" cy="1224136"/>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smtClean="0">
                <a:solidFill>
                  <a:srgbClr val="002060"/>
                </a:solidFill>
              </a:rPr>
              <a:t>Si ya existía, ¿En qué sentido era nuevo esta mandamiento?</a:t>
            </a:r>
            <a:endParaRPr lang="es-CO" sz="2800"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3816423"/>
          </a:xfrm>
          <a:solidFill>
            <a:schemeClr val="accent2">
              <a:lumMod val="20000"/>
              <a:lumOff val="80000"/>
            </a:schemeClr>
          </a:solidFill>
        </p:spPr>
        <p:txBody>
          <a:bodyPr>
            <a:normAutofit/>
          </a:bodyPr>
          <a:lstStyle/>
          <a:p>
            <a:pPr>
              <a:buNone/>
            </a:pPr>
            <a:r>
              <a:rPr lang="es-CO" dirty="0" smtClean="0"/>
              <a:t>    El mandamiento antiguo ordenaba a los hombres que amaran a su prójimo como a sí mismos,</a:t>
            </a:r>
            <a:r>
              <a:rPr lang="es-CO" u="sng" dirty="0" smtClean="0"/>
              <a:t> pero el nuevo los instaba a amar como Jesús había amado</a:t>
            </a:r>
            <a:r>
              <a:rPr lang="es-CO" dirty="0" smtClean="0"/>
              <a:t>. </a:t>
            </a:r>
          </a:p>
          <a:p>
            <a:endParaRPr lang="es-CO" dirty="0"/>
          </a:p>
        </p:txBody>
      </p:sp>
      <p:pic>
        <p:nvPicPr>
          <p:cNvPr id="96258" name="Picture 2" descr="http://t1.gstatic.com/images?q=tbn:ANd9GcRVSiDaLesPKjlK0SThYT4YXZm-_XLUDLcWgxz9EorAthd2BcmK"/>
          <p:cNvPicPr>
            <a:picLocks noChangeAspect="1" noChangeArrowheads="1"/>
          </p:cNvPicPr>
          <p:nvPr/>
        </p:nvPicPr>
        <p:blipFill>
          <a:blip r:embed="rId2" cstate="print"/>
          <a:srcRect/>
          <a:stretch>
            <a:fillRect/>
          </a:stretch>
        </p:blipFill>
        <p:spPr bwMode="auto">
          <a:xfrm>
            <a:off x="5436096" y="476672"/>
            <a:ext cx="3384376" cy="3528392"/>
          </a:xfrm>
          <a:prstGeom prst="rect">
            <a:avLst/>
          </a:prstGeom>
          <a:noFill/>
        </p:spPr>
      </p:pic>
      <p:sp>
        <p:nvSpPr>
          <p:cNvPr id="5" name="4 Rectángulo"/>
          <p:cNvSpPr/>
          <p:nvPr/>
        </p:nvSpPr>
        <p:spPr>
          <a:xfrm>
            <a:off x="395536" y="4437112"/>
            <a:ext cx="8496944" cy="2062103"/>
          </a:xfrm>
          <a:prstGeom prst="rect">
            <a:avLst/>
          </a:prstGeom>
          <a:solidFill>
            <a:srgbClr val="FFFF00"/>
          </a:solidFill>
        </p:spPr>
        <p:txBody>
          <a:bodyPr wrap="square">
            <a:spAutoFit/>
          </a:bodyPr>
          <a:lstStyle/>
          <a:p>
            <a:pPr algn="ctr"/>
            <a:r>
              <a:rPr lang="es-CO" dirty="0" smtClean="0"/>
              <a:t> </a:t>
            </a:r>
            <a:r>
              <a:rPr lang="es-CO" sz="3200" dirty="0" smtClean="0"/>
              <a:t>En realidad, el nuevo era</a:t>
            </a:r>
            <a:r>
              <a:rPr lang="es-CO" sz="3200" u="sng" dirty="0" smtClean="0"/>
              <a:t> más difícil que el antiguo</a:t>
            </a:r>
            <a:r>
              <a:rPr lang="es-CO" sz="3200" dirty="0" smtClean="0"/>
              <a:t>, pero se daba abundantemente la gracia para poderlo cumplir.  Gr. agapáō;  indica acción continuada: “</a:t>
            </a:r>
            <a:r>
              <a:rPr lang="es-CO" sz="3200" u="sng" dirty="0" smtClean="0"/>
              <a:t>que sigáis amándoos</a:t>
            </a:r>
            <a:r>
              <a:rPr lang="es-CO" sz="3200" dirty="0" smtClean="0"/>
              <a:t>”. </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0.gstatic.com/images?q=tbn:ANd9GcQdABEJozRDj2U9NPTsFAJBbwjJc6yxPAmgWeYgTjpblfA0cWCJ"/>
          <p:cNvPicPr>
            <a:picLocks noChangeAspect="1" noChangeArrowheads="1"/>
          </p:cNvPicPr>
          <p:nvPr/>
        </p:nvPicPr>
        <p:blipFill>
          <a:blip r:embed="rId2" cstate="print"/>
          <a:srcRect/>
          <a:stretch>
            <a:fillRect/>
          </a:stretch>
        </p:blipFill>
        <p:spPr bwMode="auto">
          <a:xfrm>
            <a:off x="4211960" y="1412776"/>
            <a:ext cx="4104456" cy="4896544"/>
          </a:xfrm>
          <a:prstGeom prst="rect">
            <a:avLst/>
          </a:prstGeom>
          <a:noFill/>
        </p:spPr>
      </p:pic>
      <p:sp>
        <p:nvSpPr>
          <p:cNvPr id="3" name="2 Marcador de contenido"/>
          <p:cNvSpPr>
            <a:spLocks noGrp="1"/>
          </p:cNvSpPr>
          <p:nvPr>
            <p:ph idx="1"/>
          </p:nvPr>
        </p:nvSpPr>
        <p:spPr>
          <a:xfrm>
            <a:off x="457200" y="404664"/>
            <a:ext cx="8229600" cy="6048672"/>
          </a:xfrm>
          <a:noFill/>
        </p:spPr>
        <p:txBody>
          <a:bodyPr>
            <a:normAutofit lnSpcReduction="10000"/>
          </a:bodyPr>
          <a:lstStyle/>
          <a:p>
            <a:pPr algn="ctr">
              <a:buNone/>
            </a:pPr>
            <a:r>
              <a:rPr lang="es-CO" b="1" u="sng" dirty="0" smtClean="0">
                <a:solidFill>
                  <a:srgbClr val="FF0000"/>
                </a:solidFill>
              </a:rPr>
              <a:t>¿Cómo amó Jesús a Sus discípulos?</a:t>
            </a:r>
          </a:p>
          <a:p>
            <a:r>
              <a:rPr lang="es-CO" dirty="0" smtClean="0"/>
              <a:t>(i) Los amó </a:t>
            </a:r>
            <a:r>
              <a:rPr lang="es-CO" i="1" u="sng" dirty="0" smtClean="0">
                <a:solidFill>
                  <a:srgbClr val="0070C0"/>
                </a:solidFill>
              </a:rPr>
              <a:t>sin el menor egoísmo</a:t>
            </a:r>
            <a:r>
              <a:rPr lang="es-CO" i="1" dirty="0" smtClean="0"/>
              <a:t>. </a:t>
            </a:r>
            <a:r>
              <a:rPr lang="es-CO" dirty="0" smtClean="0"/>
              <a:t>Hasta en el amor humano más </a:t>
            </a:r>
            <a:r>
              <a:rPr lang="es-CO" dirty="0" smtClean="0">
                <a:solidFill>
                  <a:srgbClr val="FFC000"/>
                </a:solidFill>
              </a:rPr>
              <a:t>noble hay algo de</a:t>
            </a:r>
            <a:r>
              <a:rPr lang="es-CO" dirty="0" smtClean="0"/>
              <a:t> egoísmo.</a:t>
            </a:r>
          </a:p>
          <a:p>
            <a:endParaRPr lang="es-CO" dirty="0" smtClean="0"/>
          </a:p>
          <a:p>
            <a:r>
              <a:rPr lang="es-CO" dirty="0" smtClean="0"/>
              <a:t>(ii) Jesús amaba a S</a:t>
            </a:r>
            <a:r>
              <a:rPr lang="es-CO" dirty="0" smtClean="0">
                <a:solidFill>
                  <a:srgbClr val="FFC000"/>
                </a:solidFill>
              </a:rPr>
              <a:t>us discípulos </a:t>
            </a:r>
            <a:r>
              <a:rPr lang="es-CO" i="1" u="sng" dirty="0" smtClean="0">
                <a:solidFill>
                  <a:srgbClr val="0070C0"/>
                </a:solidFill>
              </a:rPr>
              <a:t>sacrificialmente</a:t>
            </a:r>
            <a:r>
              <a:rPr lang="es-CO" i="1" dirty="0" smtClean="0"/>
              <a:t>. No</a:t>
            </a:r>
            <a:r>
              <a:rPr lang="es-CO" i="1" dirty="0" smtClean="0">
                <a:solidFill>
                  <a:srgbClr val="FFC000"/>
                </a:solidFill>
              </a:rPr>
              <a:t> había límite a lo que su</a:t>
            </a:r>
            <a:r>
              <a:rPr lang="es-CO" i="1" dirty="0" smtClean="0"/>
              <a:t> amor pudiera llegar </a:t>
            </a:r>
            <a:r>
              <a:rPr lang="es-CO" i="1" dirty="0" smtClean="0">
                <a:solidFill>
                  <a:srgbClr val="FFC000"/>
                </a:solidFill>
              </a:rPr>
              <a:t>o dar</a:t>
            </a:r>
          </a:p>
          <a:p>
            <a:endParaRPr lang="es-CO" i="1" dirty="0" smtClean="0"/>
          </a:p>
          <a:p>
            <a:r>
              <a:rPr lang="es-CO" dirty="0" smtClean="0"/>
              <a:t>(iii) Jesús amaba a S</a:t>
            </a:r>
            <a:r>
              <a:rPr lang="es-CO" dirty="0" smtClean="0">
                <a:solidFill>
                  <a:srgbClr val="FFC000"/>
                </a:solidFill>
              </a:rPr>
              <a:t>us discípulos</a:t>
            </a:r>
            <a:r>
              <a:rPr lang="es-CO" dirty="0" smtClean="0"/>
              <a:t> </a:t>
            </a:r>
            <a:r>
              <a:rPr lang="es-CO" i="1" u="sng" dirty="0" smtClean="0">
                <a:solidFill>
                  <a:srgbClr val="0070C0"/>
                </a:solidFill>
              </a:rPr>
              <a:t>comprensivamente</a:t>
            </a:r>
            <a:r>
              <a:rPr lang="es-CO" i="1" dirty="0" smtClean="0"/>
              <a:t>. </a:t>
            </a:r>
            <a:r>
              <a:rPr lang="es-CO" i="1" dirty="0" smtClean="0">
                <a:solidFill>
                  <a:srgbClr val="FFC000"/>
                </a:solidFill>
              </a:rPr>
              <a:t>Conocía íntima y</a:t>
            </a:r>
            <a:r>
              <a:rPr lang="es-CO" i="1" dirty="0" smtClean="0"/>
              <a:t> totalmente a Sus dis</a:t>
            </a:r>
            <a:r>
              <a:rPr lang="es-CO" i="1" dirty="0" smtClean="0">
                <a:solidFill>
                  <a:srgbClr val="FFC000"/>
                </a:solidFill>
              </a:rPr>
              <a:t>cípulos.</a:t>
            </a:r>
            <a:endParaRPr lang="es-CO"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4)">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060849"/>
            <a:ext cx="8229600" cy="1584176"/>
          </a:xfrm>
        </p:spPr>
        <p:txBody>
          <a:bodyPr>
            <a:normAutofit/>
          </a:bodyPr>
          <a:lstStyle/>
          <a:p>
            <a:pPr algn="ctr">
              <a:buNone/>
            </a:pPr>
            <a:r>
              <a:rPr lang="es-ES" dirty="0" smtClean="0"/>
              <a:t>    Nadie tiene mayor amor que el que da su vida por sus amigos. Vosotros sois mis amigos, </a:t>
            </a:r>
            <a:r>
              <a:rPr lang="es-ES" u="sng" dirty="0" smtClean="0">
                <a:solidFill>
                  <a:srgbClr val="0070C0"/>
                </a:solidFill>
              </a:rPr>
              <a:t>si hacéis lo que yo os mando. </a:t>
            </a:r>
          </a:p>
        </p:txBody>
      </p:sp>
      <p:sp>
        <p:nvSpPr>
          <p:cNvPr id="4" name="3 Bisel"/>
          <p:cNvSpPr/>
          <p:nvPr/>
        </p:nvSpPr>
        <p:spPr>
          <a:xfrm>
            <a:off x="539552" y="260648"/>
            <a:ext cx="8352928" cy="1368152"/>
          </a:xfrm>
          <a:prstGeom prst="beve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smtClean="0"/>
              <a:t>¿Qué es lo máximo que un hombre puede hacer por su amigo?</a:t>
            </a:r>
            <a:endParaRPr lang="es-CO" sz="3200" b="1" dirty="0"/>
          </a:p>
        </p:txBody>
      </p:sp>
      <p:pic>
        <p:nvPicPr>
          <p:cNvPr id="3074" name="Picture 2" descr="http://t2.gstatic.com/images?q=tbn:ANd9GcQN1RSs5xwPD7hW29KEXJO-a1GQiBDHh6IA4-mXiwlM4cUJULsI"/>
          <p:cNvPicPr>
            <a:picLocks noChangeAspect="1" noChangeArrowheads="1"/>
          </p:cNvPicPr>
          <p:nvPr/>
        </p:nvPicPr>
        <p:blipFill>
          <a:blip r:embed="rId2" cstate="print"/>
          <a:srcRect/>
          <a:stretch>
            <a:fillRect/>
          </a:stretch>
        </p:blipFill>
        <p:spPr bwMode="auto">
          <a:xfrm>
            <a:off x="6012160" y="4077072"/>
            <a:ext cx="2880320" cy="2520280"/>
          </a:xfrm>
          <a:prstGeom prst="rect">
            <a:avLst/>
          </a:prstGeom>
          <a:noFill/>
        </p:spPr>
      </p:pic>
      <p:sp>
        <p:nvSpPr>
          <p:cNvPr id="6" name="5 Rectángulo"/>
          <p:cNvSpPr/>
          <p:nvPr/>
        </p:nvSpPr>
        <p:spPr>
          <a:xfrm>
            <a:off x="323528" y="4005064"/>
            <a:ext cx="5328592" cy="2677656"/>
          </a:xfrm>
          <a:prstGeom prst="rect">
            <a:avLst/>
          </a:prstGeom>
        </p:spPr>
        <p:txBody>
          <a:bodyPr wrap="square">
            <a:spAutoFit/>
          </a:bodyPr>
          <a:lstStyle/>
          <a:p>
            <a:pPr algn="ctr">
              <a:buNone/>
            </a:pPr>
            <a:r>
              <a:rPr lang="es-ES" sz="2800" dirty="0" smtClean="0"/>
              <a:t>No os llamo ya siervos, porque el siervo no sabe lo que hace su amo; a vosotros os he llamado amigos, </a:t>
            </a:r>
            <a:r>
              <a:rPr lang="es-ES" sz="2800" u="sng" dirty="0" smtClean="0">
                <a:solidFill>
                  <a:srgbClr val="0070C0"/>
                </a:solidFill>
              </a:rPr>
              <a:t>porque todo lo que he oído a mi Padre os lo he dado a conocer</a:t>
            </a:r>
            <a:r>
              <a:rPr lang="es-ES" sz="2800" dirty="0" smtClean="0"/>
              <a:t> </a:t>
            </a:r>
            <a:r>
              <a:rPr lang="es-ES" sz="2800" dirty="0" smtClean="0">
                <a:solidFill>
                  <a:srgbClr val="FF0000"/>
                </a:solidFill>
              </a:rPr>
              <a:t>(Juan 15:13-15).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500" fill="hold"/>
                                        <p:tgtEl>
                                          <p:spTgt spid="3074"/>
                                        </p:tgtEl>
                                        <p:attrNameLst>
                                          <p:attrName>ppt_w</p:attrName>
                                        </p:attrNameLst>
                                      </p:cBhvr>
                                      <p:tavLst>
                                        <p:tav tm="0">
                                          <p:val>
                                            <p:fltVal val="0"/>
                                          </p:val>
                                        </p:tav>
                                        <p:tav tm="100000">
                                          <p:val>
                                            <p:strVal val="#ppt_w"/>
                                          </p:val>
                                        </p:tav>
                                      </p:tavLst>
                                    </p:anim>
                                    <p:anim calcmode="lin" valueType="num">
                                      <p:cBhvr>
                                        <p:cTn id="20" dur="500" fill="hold"/>
                                        <p:tgtEl>
                                          <p:spTgt spid="3074"/>
                                        </p:tgtEl>
                                        <p:attrNameLst>
                                          <p:attrName>ppt_h</p:attrName>
                                        </p:attrNameLst>
                                      </p:cBhvr>
                                      <p:tavLst>
                                        <p:tav tm="0">
                                          <p:val>
                                            <p:fltVal val="0"/>
                                          </p:val>
                                        </p:tav>
                                        <p:tav tm="100000">
                                          <p:val>
                                            <p:strVal val="#ppt_h"/>
                                          </p:val>
                                        </p:tav>
                                      </p:tavLst>
                                    </p:anim>
                                    <p:animEffect transition="in" filter="fade">
                                      <p:cBhvr>
                                        <p:cTn id="21" dur="500"/>
                                        <p:tgtEl>
                                          <p:spTgt spid="3074"/>
                                        </p:tgtEl>
                                      </p:cBhvr>
                                    </p:animEffect>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to="" calcmode="lin" valueType="num">
                                      <p:cBhvr>
                                        <p:cTn id="26"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88232"/>
          </a:xfrm>
        </p:spPr>
        <p:txBody>
          <a:bodyPr/>
          <a:lstStyle/>
          <a:p>
            <a:pPr algn="ctr">
              <a:buNone/>
            </a:pPr>
            <a:r>
              <a:rPr lang="es-CO" dirty="0" smtClean="0"/>
              <a:t>    El “</a:t>
            </a:r>
            <a:r>
              <a:rPr lang="es-CO" dirty="0" smtClean="0">
                <a:solidFill>
                  <a:srgbClr val="0070C0"/>
                </a:solidFill>
              </a:rPr>
              <a:t>mandamiento nuevo</a:t>
            </a:r>
            <a:r>
              <a:rPr lang="es-CO" dirty="0" smtClean="0"/>
              <a:t>” que tratábamos anteriormente ordenaba a los discípulos que fomentaran entre sí el mismo amor que Jesús les había manifestado.</a:t>
            </a:r>
          </a:p>
        </p:txBody>
      </p:sp>
      <p:sp>
        <p:nvSpPr>
          <p:cNvPr id="4" name="3 Rectángulo"/>
          <p:cNvSpPr/>
          <p:nvPr/>
        </p:nvSpPr>
        <p:spPr>
          <a:xfrm>
            <a:off x="395536" y="3429000"/>
            <a:ext cx="5040560" cy="2062103"/>
          </a:xfrm>
          <a:prstGeom prst="rect">
            <a:avLst/>
          </a:prstGeom>
        </p:spPr>
        <p:txBody>
          <a:bodyPr wrap="square">
            <a:spAutoFit/>
          </a:bodyPr>
          <a:lstStyle/>
          <a:p>
            <a:pPr algn="ctr">
              <a:buNone/>
            </a:pPr>
            <a:r>
              <a:rPr lang="es-CO" sz="3200" dirty="0" smtClean="0"/>
              <a:t>Ahora Jesús reveló los alcances de ese amor.  Ese amor lo indujo a entregar su vida por ellos.  </a:t>
            </a:r>
            <a:endParaRPr lang="es-CO" sz="3200" dirty="0"/>
          </a:p>
        </p:txBody>
      </p:sp>
      <p:pic>
        <p:nvPicPr>
          <p:cNvPr id="100354" name="Picture 2" descr="http://t1.gstatic.com/images?q=tbn:ANd9GcRH-GVAZi6sw1fXQK8_N2C1Y77PT1Qp8j3dZyJsKvY235RWGtHzoA"/>
          <p:cNvPicPr>
            <a:picLocks noChangeAspect="1" noChangeArrowheads="1"/>
          </p:cNvPicPr>
          <p:nvPr/>
        </p:nvPicPr>
        <p:blipFill>
          <a:blip r:embed="rId2" cstate="print"/>
          <a:srcRect/>
          <a:stretch>
            <a:fillRect/>
          </a:stretch>
        </p:blipFill>
        <p:spPr bwMode="auto">
          <a:xfrm>
            <a:off x="5364088" y="2492896"/>
            <a:ext cx="3384376" cy="1944216"/>
          </a:xfrm>
          <a:prstGeom prst="rect">
            <a:avLst/>
          </a:prstGeom>
          <a:noFill/>
        </p:spPr>
      </p:pic>
      <p:pic>
        <p:nvPicPr>
          <p:cNvPr id="100356" name="Picture 4" descr="http://t2.gstatic.com/images?q=tbn:ANd9GcSXb5Wwsx-EymzgGnUIicxPEPpuBEodyjzV6hhbas5stu_8k5XN"/>
          <p:cNvPicPr>
            <a:picLocks noChangeAspect="1" noChangeArrowheads="1"/>
          </p:cNvPicPr>
          <p:nvPr/>
        </p:nvPicPr>
        <p:blipFill>
          <a:blip r:embed="rId3" cstate="print"/>
          <a:srcRect/>
          <a:stretch>
            <a:fillRect/>
          </a:stretch>
        </p:blipFill>
        <p:spPr bwMode="auto">
          <a:xfrm>
            <a:off x="5940152" y="4437112"/>
            <a:ext cx="2808312" cy="195604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00354"/>
                                        </p:tgtEl>
                                        <p:attrNameLst>
                                          <p:attrName>style.visibility</p:attrName>
                                        </p:attrNameLst>
                                      </p:cBhvr>
                                      <p:to>
                                        <p:strVal val="visible"/>
                                      </p:to>
                                    </p:set>
                                    <p:animEffect transition="in" filter="wheel(4)">
                                      <p:cBhvr>
                                        <p:cTn id="12" dur="2000"/>
                                        <p:tgtEl>
                                          <p:spTgt spid="10035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00356"/>
                                        </p:tgtEl>
                                        <p:attrNameLst>
                                          <p:attrName>style.visibility</p:attrName>
                                        </p:attrNameLst>
                                      </p:cBhvr>
                                      <p:to>
                                        <p:strVal val="visible"/>
                                      </p:to>
                                    </p:set>
                                    <p:animEffect transition="in" filter="wheel(4)">
                                      <p:cBhvr>
                                        <p:cTn id="17" dur="2000"/>
                                        <p:tgtEl>
                                          <p:spTgt spid="100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5338936" cy="5289451"/>
          </a:xfrm>
          <a:solidFill>
            <a:schemeClr val="accent1">
              <a:lumMod val="40000"/>
              <a:lumOff val="60000"/>
            </a:schemeClr>
          </a:solidFill>
        </p:spPr>
        <p:txBody>
          <a:bodyPr>
            <a:normAutofit lnSpcReduction="10000"/>
          </a:bodyPr>
          <a:lstStyle/>
          <a:p>
            <a:pPr algn="ctr">
              <a:buNone/>
            </a:pPr>
            <a:r>
              <a:rPr lang="es-CO" dirty="0" smtClean="0"/>
              <a:t>   </a:t>
            </a:r>
            <a:r>
              <a:rPr lang="es-CO" sz="4000" dirty="0" smtClean="0"/>
              <a:t> Sin embargo, el amor de Cristo sobrepujó el amor que ahora ordenaba:</a:t>
            </a:r>
          </a:p>
          <a:p>
            <a:pPr>
              <a:buNone/>
            </a:pPr>
            <a:endParaRPr lang="es-CO" sz="4000" dirty="0" smtClean="0"/>
          </a:p>
          <a:p>
            <a:pPr algn="ctr">
              <a:buNone/>
            </a:pPr>
            <a:r>
              <a:rPr lang="es-CO" sz="4000" dirty="0" smtClean="0"/>
              <a:t>   “Siendo aún pecadores, Cristo murió por nosotros” </a:t>
            </a:r>
            <a:r>
              <a:rPr lang="es-CO" sz="4000" dirty="0" smtClean="0">
                <a:solidFill>
                  <a:srgbClr val="FF0000"/>
                </a:solidFill>
              </a:rPr>
              <a:t>Rom. 5:6-8. </a:t>
            </a:r>
          </a:p>
        </p:txBody>
      </p:sp>
      <p:pic>
        <p:nvPicPr>
          <p:cNvPr id="99330" name="Picture 2" descr="http://t3.gstatic.com/images?q=tbn:ANd9GcRHeWGpmldLUBvlFnUZippUEbikPCbfxBH0sPGiqp0oGWALjtpwWA"/>
          <p:cNvPicPr>
            <a:picLocks noChangeAspect="1" noChangeArrowheads="1"/>
          </p:cNvPicPr>
          <p:nvPr/>
        </p:nvPicPr>
        <p:blipFill>
          <a:blip r:embed="rId2" cstate="print"/>
          <a:srcRect/>
          <a:stretch>
            <a:fillRect/>
          </a:stretch>
        </p:blipFill>
        <p:spPr bwMode="auto">
          <a:xfrm>
            <a:off x="5796136" y="1124744"/>
            <a:ext cx="3096344" cy="453650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4)">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194920" cy="5760640"/>
          </a:xfrm>
          <a:solidFill>
            <a:schemeClr val="accent5">
              <a:lumMod val="20000"/>
              <a:lumOff val="80000"/>
            </a:schemeClr>
          </a:solidFill>
        </p:spPr>
        <p:txBody>
          <a:bodyPr>
            <a:normAutofit fontScale="92500" lnSpcReduction="10000"/>
          </a:bodyPr>
          <a:lstStyle/>
          <a:p>
            <a:pPr algn="ctr">
              <a:buNone/>
            </a:pPr>
            <a:r>
              <a:rPr lang="es-CO" dirty="0" smtClean="0"/>
              <a:t>     </a:t>
            </a:r>
            <a:r>
              <a:rPr lang="es-CO" sz="4000" dirty="0" smtClean="0"/>
              <a:t>Gr. dóulos, “esclavo”; aquí es un siervo sometido a un régimen estricto.</a:t>
            </a:r>
          </a:p>
          <a:p>
            <a:pPr algn="ctr">
              <a:buNone/>
            </a:pPr>
            <a:endParaRPr lang="es-CO" sz="4000" dirty="0" smtClean="0"/>
          </a:p>
          <a:p>
            <a:pPr algn="ctr">
              <a:buNone/>
            </a:pPr>
            <a:r>
              <a:rPr lang="es-CO" sz="4000" dirty="0" smtClean="0"/>
              <a:t>  Un siervo de esta clase tenía la obligación de obedecer ciegamente sin ser consultado por el amo.</a:t>
            </a:r>
          </a:p>
          <a:p>
            <a:endParaRPr lang="es-CO" dirty="0"/>
          </a:p>
        </p:txBody>
      </p:sp>
      <p:pic>
        <p:nvPicPr>
          <p:cNvPr id="103426" name="Picture 2" descr="http://t3.gstatic.com/images?q=tbn:ANd9GcS9C3lf3BlUM3U_CUdkqLgziV-nMPsqu40HkuimUWSraqVSmPFNyw"/>
          <p:cNvPicPr>
            <a:picLocks noChangeAspect="1" noChangeArrowheads="1"/>
          </p:cNvPicPr>
          <p:nvPr/>
        </p:nvPicPr>
        <p:blipFill>
          <a:blip r:embed="rId2" cstate="print"/>
          <a:srcRect/>
          <a:stretch>
            <a:fillRect/>
          </a:stretch>
        </p:blipFill>
        <p:spPr bwMode="auto">
          <a:xfrm>
            <a:off x="5975648" y="3645024"/>
            <a:ext cx="3168352" cy="2952328"/>
          </a:xfrm>
          <a:prstGeom prst="rect">
            <a:avLst/>
          </a:prstGeom>
          <a:noFill/>
        </p:spPr>
      </p:pic>
      <p:pic>
        <p:nvPicPr>
          <p:cNvPr id="103428" name="Picture 4" descr="http://t1.gstatic.com/images?q=tbn:ANd9GcQANaXn15seVoGKXlFGSkbrpdEtkEw0yltTCFsfHQCUU4WiXTin"/>
          <p:cNvPicPr>
            <a:picLocks noChangeAspect="1" noChangeArrowheads="1"/>
          </p:cNvPicPr>
          <p:nvPr/>
        </p:nvPicPr>
        <p:blipFill>
          <a:blip r:embed="rId3" cstate="print"/>
          <a:srcRect/>
          <a:stretch>
            <a:fillRect/>
          </a:stretch>
        </p:blipFill>
        <p:spPr bwMode="auto">
          <a:xfrm>
            <a:off x="5940152" y="404664"/>
            <a:ext cx="2952328" cy="248220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3426"/>
                                        </p:tgtEl>
                                        <p:attrNameLst>
                                          <p:attrName>style.visibility</p:attrName>
                                        </p:attrNameLst>
                                      </p:cBhvr>
                                      <p:to>
                                        <p:strVal val="visible"/>
                                      </p:to>
                                    </p:set>
                                    <p:animEffect transition="in" filter="blinds(horizontal)">
                                      <p:cBhvr>
                                        <p:cTn id="7" dur="500"/>
                                        <p:tgtEl>
                                          <p:spTgt spid="103426"/>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5554960" cy="5904656"/>
          </a:xfrm>
        </p:spPr>
        <p:txBody>
          <a:bodyPr>
            <a:normAutofit fontScale="85000" lnSpcReduction="20000"/>
          </a:bodyPr>
          <a:lstStyle/>
          <a:p>
            <a:pPr algn="ctr">
              <a:buNone/>
            </a:pPr>
            <a:r>
              <a:rPr lang="es-CO" dirty="0" smtClean="0"/>
              <a:t>    </a:t>
            </a:r>
            <a:r>
              <a:rPr lang="es-CO" sz="3900" dirty="0" smtClean="0">
                <a:solidFill>
                  <a:srgbClr val="FF0000"/>
                </a:solidFill>
              </a:rPr>
              <a:t>Los discípulos habían disfrutado de la confianza de Jesús, y él les había revelado muchas cosas.</a:t>
            </a:r>
          </a:p>
          <a:p>
            <a:pPr>
              <a:buNone/>
            </a:pPr>
            <a:endParaRPr lang="es-CO" sz="3900" dirty="0" smtClean="0"/>
          </a:p>
          <a:p>
            <a:pPr algn="ctr">
              <a:buNone/>
            </a:pPr>
            <a:r>
              <a:rPr lang="es-CO" sz="3900" dirty="0" smtClean="0"/>
              <a:t>    </a:t>
            </a:r>
          </a:p>
          <a:p>
            <a:pPr algn="ctr">
              <a:buNone/>
            </a:pPr>
            <a:r>
              <a:rPr lang="es-CO" sz="3900" dirty="0" smtClean="0"/>
              <a:t>    El Espíritu Santo les daría aún más luz </a:t>
            </a:r>
            <a:r>
              <a:rPr lang="es-CO" sz="3900" dirty="0" smtClean="0">
                <a:solidFill>
                  <a:srgbClr val="FF0000"/>
                </a:solidFill>
              </a:rPr>
              <a:t>(Juan14:26)</a:t>
            </a:r>
            <a:r>
              <a:rPr lang="es-CO" sz="3900" dirty="0" smtClean="0"/>
              <a:t>.  </a:t>
            </a:r>
            <a:r>
              <a:rPr lang="es-CO" sz="3900" dirty="0" smtClean="0">
                <a:solidFill>
                  <a:srgbClr val="0070C0"/>
                </a:solidFill>
              </a:rPr>
              <a:t>Mas el Consolador, el Espíritu Santo, al cual el Padre enviará en mi Nombre, él os enseñará todas las cosa</a:t>
            </a:r>
            <a:r>
              <a:rPr lang="es-CO" sz="3900" dirty="0" smtClean="0"/>
              <a:t>s, </a:t>
            </a:r>
          </a:p>
        </p:txBody>
      </p:sp>
      <p:pic>
        <p:nvPicPr>
          <p:cNvPr id="102402" name="Picture 2" descr="http://t2.gstatic.com/images?q=tbn:ANd9GcS2GZXptj8v19s1y1PW1DAdev0jfvCd0uB3oKWCImF4L_JFoedThA"/>
          <p:cNvPicPr>
            <a:picLocks noChangeAspect="1" noChangeArrowheads="1"/>
          </p:cNvPicPr>
          <p:nvPr/>
        </p:nvPicPr>
        <p:blipFill>
          <a:blip r:embed="rId2" cstate="print"/>
          <a:srcRect/>
          <a:stretch>
            <a:fillRect/>
          </a:stretch>
        </p:blipFill>
        <p:spPr bwMode="auto">
          <a:xfrm>
            <a:off x="6228184" y="404664"/>
            <a:ext cx="2664296" cy="2525266"/>
          </a:xfrm>
          <a:prstGeom prst="rect">
            <a:avLst/>
          </a:prstGeom>
          <a:noFill/>
        </p:spPr>
      </p:pic>
      <p:pic>
        <p:nvPicPr>
          <p:cNvPr id="102404" name="Picture 4" descr="http://t1.gstatic.com/images?q=tbn:ANd9GcTh2TydHsC6Rx2oMCLcUB8cxkPg7m6lEkM2PUiY-vFNXVTQIOJxUw"/>
          <p:cNvPicPr>
            <a:picLocks noChangeAspect="1" noChangeArrowheads="1"/>
          </p:cNvPicPr>
          <p:nvPr/>
        </p:nvPicPr>
        <p:blipFill>
          <a:blip r:embed="rId3" cstate="print"/>
          <a:srcRect/>
          <a:stretch>
            <a:fillRect/>
          </a:stretch>
        </p:blipFill>
        <p:spPr bwMode="auto">
          <a:xfrm>
            <a:off x="6084168" y="3573016"/>
            <a:ext cx="2808312" cy="259650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404"/>
                                        </p:tgtEl>
                                        <p:attrNameLst>
                                          <p:attrName>style.visibility</p:attrName>
                                        </p:attrNameLst>
                                      </p:cBhvr>
                                      <p:to>
                                        <p:strVal val="visible"/>
                                      </p:to>
                                    </p:set>
                                    <p:animEffect transition="in" filter="blinds(horizontal)">
                                      <p:cBhvr>
                                        <p:cTn id="7" dur="500"/>
                                        <p:tgtEl>
                                          <p:spTgt spid="10240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heel(4)">
                                      <p:cBhvr>
                                        <p:cTn id="1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554960" cy="6192688"/>
          </a:xfrm>
        </p:spPr>
        <p:txBody>
          <a:bodyPr>
            <a:normAutofit fontScale="92500" lnSpcReduction="20000"/>
          </a:bodyPr>
          <a:lstStyle/>
          <a:p>
            <a:pPr algn="ctr"/>
            <a:r>
              <a:rPr lang="es-CO" dirty="0" smtClean="0"/>
              <a:t>Jesús iba a dejarlos pronto, y debían proseguir trabajando sin su presencia corporal.  La responsabilidad de ellos iba a ser pesada.</a:t>
            </a:r>
          </a:p>
          <a:p>
            <a:endParaRPr lang="es-CO" dirty="0" smtClean="0"/>
          </a:p>
          <a:p>
            <a:pPr algn="ctr"/>
            <a:r>
              <a:rPr lang="es-CO" dirty="0" smtClean="0"/>
              <a:t> Jesús quería que pensaran que su relación con él era como la de los amigos.  </a:t>
            </a:r>
          </a:p>
          <a:p>
            <a:endParaRPr lang="es-CO" dirty="0" smtClean="0"/>
          </a:p>
          <a:p>
            <a:pPr algn="ctr"/>
            <a:r>
              <a:rPr lang="es-CO" dirty="0" smtClean="0"/>
              <a:t>Antes, tácitamente  (quiere decir </a:t>
            </a:r>
            <a:r>
              <a:rPr lang="es-ES" dirty="0" smtClean="0"/>
              <a:t>en silencio), </a:t>
            </a:r>
            <a:r>
              <a:rPr lang="es-CO" dirty="0" smtClean="0"/>
              <a:t>los había tratado como a siervos </a:t>
            </a:r>
            <a:r>
              <a:rPr lang="es-CO" dirty="0" smtClean="0">
                <a:solidFill>
                  <a:srgbClr val="FF0000"/>
                </a:solidFill>
              </a:rPr>
              <a:t>(Juan 13:16)</a:t>
            </a:r>
            <a:r>
              <a:rPr lang="es-CO" dirty="0" smtClean="0"/>
              <a:t>; ahora los trata como amigos.</a:t>
            </a:r>
          </a:p>
          <a:p>
            <a:endParaRPr lang="es-CO" dirty="0"/>
          </a:p>
        </p:txBody>
      </p:sp>
      <p:pic>
        <p:nvPicPr>
          <p:cNvPr id="14338" name="Picture 2" descr="http://t3.gstatic.com/images?q=tbn:ANd9GcTmZuBXmJa9CxPFIB0q43eKle1cW2v24iJrE9-yZleBHO46I2Weww"/>
          <p:cNvPicPr>
            <a:picLocks noChangeAspect="1" noChangeArrowheads="1"/>
          </p:cNvPicPr>
          <p:nvPr/>
        </p:nvPicPr>
        <p:blipFill>
          <a:blip r:embed="rId2" cstate="print"/>
          <a:srcRect/>
          <a:stretch>
            <a:fillRect/>
          </a:stretch>
        </p:blipFill>
        <p:spPr bwMode="auto">
          <a:xfrm>
            <a:off x="6084168" y="1412776"/>
            <a:ext cx="2808312"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 calcmode="lin" valueType="num">
                                      <p:cBhvr>
                                        <p:cTn id="12" dur="1000" fill="hold"/>
                                        <p:tgtEl>
                                          <p:spTgt spid="14338"/>
                                        </p:tgtEl>
                                        <p:attrNameLst>
                                          <p:attrName>ppt_w</p:attrName>
                                        </p:attrNameLst>
                                      </p:cBhvr>
                                      <p:tavLst>
                                        <p:tav tm="0">
                                          <p:val>
                                            <p:strVal val="#ppt_w*0.70"/>
                                          </p:val>
                                        </p:tav>
                                        <p:tav tm="100000">
                                          <p:val>
                                            <p:strVal val="#ppt_w"/>
                                          </p:val>
                                        </p:tav>
                                      </p:tavLst>
                                    </p:anim>
                                    <p:anim calcmode="lin" valueType="num">
                                      <p:cBhvr>
                                        <p:cTn id="13" dur="1000" fill="hold"/>
                                        <p:tgtEl>
                                          <p:spTgt spid="14338"/>
                                        </p:tgtEl>
                                        <p:attrNameLst>
                                          <p:attrName>ppt_h</p:attrName>
                                        </p:attrNameLst>
                                      </p:cBhvr>
                                      <p:tavLst>
                                        <p:tav tm="0">
                                          <p:val>
                                            <p:strVal val="#ppt_h"/>
                                          </p:val>
                                        </p:tav>
                                        <p:tav tm="100000">
                                          <p:val>
                                            <p:strVal val="#ppt_h"/>
                                          </p:val>
                                        </p:tav>
                                      </p:tavLst>
                                    </p:anim>
                                    <p:animEffect transition="in" filter="fade">
                                      <p:cBhvr>
                                        <p:cTn id="14" dur="1000"/>
                                        <p:tgtEl>
                                          <p:spTgt spid="1433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2536" y="332656"/>
            <a:ext cx="5868144" cy="6525344"/>
          </a:xfrm>
        </p:spPr>
        <p:txBody>
          <a:bodyPr>
            <a:normAutofit fontScale="92500" lnSpcReduction="10000"/>
          </a:bodyPr>
          <a:lstStyle/>
          <a:p>
            <a:pPr algn="ctr">
              <a:buNone/>
            </a:pPr>
            <a:r>
              <a:rPr lang="es-ES" dirty="0" smtClean="0"/>
              <a:t>    Finalmente el Señor concluye su disertación sobre la “</a:t>
            </a:r>
            <a:r>
              <a:rPr lang="es-ES" b="1" dirty="0" smtClean="0"/>
              <a:t>vid y los pámpanos</a:t>
            </a:r>
            <a:r>
              <a:rPr lang="es-ES" dirty="0" smtClean="0"/>
              <a:t>” diciendo:</a:t>
            </a:r>
          </a:p>
          <a:p>
            <a:pPr>
              <a:buNone/>
            </a:pPr>
            <a:endParaRPr lang="es-ES" dirty="0" smtClean="0"/>
          </a:p>
          <a:p>
            <a:pPr algn="ctr">
              <a:buNone/>
            </a:pPr>
            <a:r>
              <a:rPr lang="es-ES" dirty="0" smtClean="0"/>
              <a:t> “</a:t>
            </a:r>
            <a:r>
              <a:rPr lang="es-ES" u="sng" dirty="0" smtClean="0">
                <a:solidFill>
                  <a:srgbClr val="0070C0"/>
                </a:solidFill>
              </a:rPr>
              <a:t>No me habéis elegido vosotros a mí, sino que yo os he elegido a vosotros</a:t>
            </a:r>
            <a:r>
              <a:rPr lang="es-ES" dirty="0" smtClean="0"/>
              <a:t>, y os he </a:t>
            </a:r>
            <a:r>
              <a:rPr lang="es-ES" u="sng" dirty="0" smtClean="0">
                <a:solidFill>
                  <a:srgbClr val="0070C0"/>
                </a:solidFill>
              </a:rPr>
              <a:t>destinado para que vayáis y deis fruto</a:t>
            </a:r>
            <a:r>
              <a:rPr lang="es-ES" dirty="0" smtClean="0"/>
              <a:t>, y que vuestro fruto </a:t>
            </a:r>
            <a:r>
              <a:rPr lang="es-ES" u="sng" dirty="0" smtClean="0">
                <a:solidFill>
                  <a:srgbClr val="0070C0"/>
                </a:solidFill>
              </a:rPr>
              <a:t>permanezca</a:t>
            </a:r>
            <a:r>
              <a:rPr lang="es-ES" dirty="0" smtClean="0"/>
              <a:t>; de modo que </a:t>
            </a:r>
            <a:r>
              <a:rPr lang="es-ES" u="sng" dirty="0" smtClean="0">
                <a:solidFill>
                  <a:srgbClr val="0070C0"/>
                </a:solidFill>
              </a:rPr>
              <a:t>todo lo que pidáis al Padre en mi nombre os lo conceda</a:t>
            </a:r>
            <a:r>
              <a:rPr lang="es-ES" dirty="0" smtClean="0"/>
              <a:t>. Lo que os mando es que os améis los unos a los otros." </a:t>
            </a:r>
            <a:r>
              <a:rPr lang="es-ES" dirty="0" smtClean="0">
                <a:solidFill>
                  <a:srgbClr val="FF0000"/>
                </a:solidFill>
              </a:rPr>
              <a:t>(Juan 15:16-17).</a:t>
            </a:r>
            <a:br>
              <a:rPr lang="es-ES" dirty="0" smtClean="0">
                <a:solidFill>
                  <a:srgbClr val="FF0000"/>
                </a:solidFill>
              </a:rPr>
            </a:br>
            <a:endParaRPr lang="es-CO" dirty="0" smtClean="0">
              <a:solidFill>
                <a:srgbClr val="FF0000"/>
              </a:solidFill>
            </a:endParaRPr>
          </a:p>
          <a:p>
            <a:endParaRPr lang="es-CO" dirty="0"/>
          </a:p>
        </p:txBody>
      </p:sp>
      <p:sp>
        <p:nvSpPr>
          <p:cNvPr id="13316" name="AutoShape 4" descr="data:image/jpeg;base64,/9j/4AAQSkZJRgABAQAAAQABAAD/2wBDAAkGBwgHBgkIBwgKCgkLDRYPDQwMDRsUFRAWIB0iIiAdHx8kKDQsJCYxJx8fLT0tMTU3Ojo6Iys/RD84QzQ5Ojf/2wBDAQoKCg0MDRoPDxo3JR8lNzc3Nzc3Nzc3Nzc3Nzc3Nzc3Nzc3Nzc3Nzc3Nzc3Nzc3Nzc3Nzc3Nzc3Nzc3Nzc3Nzf/wAARCACIAL8DASIAAhEBAxEB/8QAGwAAAQUBAQAAAAAAAAAAAAAABQACAwQGAQf/xAA1EAACAQMDAgQEBQMFAQEAAAABAgMABBEFEiExQRMiUWEGFHGBIzJCkaFSwdEVYrHh8HIz/8QAGQEAAwEBAQAAAAAAAAAAAAAAAAECAwQF/8QAIhEAAgIDAQACAgMAAAAAAAAAAAECEQMSITEEE0FRFCJh/9oADAMBAAIRAxEAPwCwoqRRXFFSAVjRI9alU0xRTulWlRLJg1SK+Bk8D1rNz660l+1rp0XjlPzSfpB9AelDG1qQTSuxa6cDyxxeYD154BNKWVLwzckbtZOlSLKaoxt5Rznjk+tMur+KzjDS7nc/lijXc7/QD/noKpTpWzRRb8CfikimlvWszqTalNaTXO5rLw0LB3n27ceiAHPpliPoKDWs/wAV6taK6SraWhUkTzsEBX+onGSOpz04pPL/AIaLFfWzeE81zNU9L8b/AEuyFwzNMLdPEZhgs2Bk496tU2QP3VwuaaTxTGasp8KRXm1O1jvY7F5iLmUZjiCklh6j2Hf0pJewzyzQxMS8BCyDaRtJGQM/Qg/Qis78bSPaz6Be2qq97HqCxxI3R1YeZT6A8D71fvrh7O6sdLtnJur6V2kuCucKBl3APfoFB4HHpipcbQ0E2JqMmh2i38t6t8JMtHb3jwxSEAF1A744JB4yKr6zqFxaahZ26zG3huleOOfw1ZFuONgkyOFPtyftWGj2otMMB6cGz3oHeam3zt7awSiJbG28a4lKg+YjKrzwBgEmohq1ybHRtQZESG6eJbmPbkgPwCp7c/waekgs0WabmqWmy3Elmsl20bzFn80QwrLvIUge6gH71Z3Gjx0A9jUbGkTTGosKHqKkApig1ye4S3QtISAOScV2cS6Y2TDt/wACqN5fQOJLWG4UzEYITnHqCRwDQ6XWFum8Iia3jfIBPAf6kdBTI4FhmiMW1F3dsYPHGKxnN1UTNzviHAW2nwqAY7eN22BmOMnHP8ZrK3F1Kks7QLHHa5ZYhCTlAOFyPetPf5ljBfBK/wAUNmWGNRMwT8Pnhc/cDrmtP4k4w2sbx2iax1+3ttHt7MXbC78291O7wgSSBgfmbkcdu5qe11aSGZ3s7lTHJyy3g87H13gD9ulDbiBAQ6WUID/lGfMT7AD+9Qz31yrRWyW8aS4yyY3+X3HrWDfPaKUpLhfvtTudSmhs22zR+IsskSy4SRQfylsHGaOz6o8r2zz2bw2EZeSeRMSo6oOoxg7FJXOR147VkLJ7iG9li2tcM5Aft0/SSOg9cVpIdQ+XsZ1uo8T3EbR7t3AyCFRf9oz04zye9GOTius0+yN0a0HIznPvSJqvauz28TPt3FATt6Zx29qmrpcrRFHSajIOafXDWclZS4D7/SLW/ure5uGuPEtm3weHKVEbccgdM8V29sYLmaKZjJHPCGEc0Z2sAwww7jBH+adqepW+mpE90ZAJpRDHsQtlz0HHTNTup3EEjg4NTNtLg0VbW3htLaO3towkMY8qj+SSeSSeST61WuNNguJmeV5ijvG7xbvIzIcocYyMH0Iz3q+VNMIx1PFYdTsvgMu9ItrqeeVzIPmVVbhFbAmCnKhu/wC2M9DxUOqWh1WOTTJrSZLYmMtc5UIVUhiqgHO7jb7ZznjBIpdW8t3NaxyZuIFVpE2kbQ3Tnv0qKe+tYb62spnYXNznwVCEhscnnpwKE5WHCyAFACqFAGAB2HpSrorhpIZymtXTTM0wLIroz0yacAPXFDNWvpLeJjEwjVBl5MZOP6V9zXdJpK2craRBrGoW9rMbWfT3kLjcjYXa5/5AHvWV+Tvpr9bm3CqFfcF3bUGO30qa0aeTUQJeXkUyTM/VRnAUZ6Dr+1HMxxx5Yg54HoPenixfZ/Z+Cgrdgy+F/KJESeGMnnHPH3oTHI9mxiEG+ZATI8xyBVq71Oaa58C2UZYkD2x3NC9YieKEMZTkjYxzjI/tXoNOjdIt2N3NP40touy4DAFVH4ZQgEjnoe9Oa9aytwrwul3MzZc8nHdg3c9PtTtG1SLCW8kKoMYUjjFW7q3ju4WhPl3Hhhxg9j/7tWLwKS6EmrVkGjvGTiMlSO3/ALrRLUy0dsjySM0RkVWHdcng/T/qhOi3fgA7gqSAkOvoRRGXOoo1pbndLdAqmTgA44PtyKnLig4ukKWO7Zs9GyNJswxLMIQMkYJ96u1U0+I2tlbwFt5iiVC3qQOtWd1cV8EkOPSmE1wk02obKQF1TN38TaJZrtYQeJfOD/tG1P5J/ahl/rN9cWVxdWV00Ae+WwsEUDzncAznIOT1x0xR99NtG1RNSdGN0kaxqd52gBtwyvQkHkZ7gHtVQfDmljbtjuAFn+YjAuHAjfnOwZ8oOecdeOeBQpx/I6C+0ZwTnHB/zWd0u6vrm7Fs12zyW2pSrNlF89uFGN2OnJUDuTnsDjRKoVQBgYGAAOB/1UFvaw2rTmCMK08pllbu7H1/t6VCaV2MzkWs3UGk6rqEpacLetb2UbADdg7R0A6sf4qSzt5n+K2+YumunsLEBmKgASytyFAHAwDjqcd6IjQNOWxkskSYQvL4ufGJdW3bhtPYA84+uafDplpZzz3cEcrTTLiTdKWLEAjOT+og4LGqTj2hUWyCOtNIqro9l/p2mwWm9n8MN+Zi2MsTjJ6gZx9qttWbVFoYRUZGKlNMYVLQF3GRWf1WyEV34/4kjyvnewyF9FHYVoBUVzIIYWdgCOwPc9q9Fx24ctWBU0Z/CmmlcLMwDLnO0AD9VDJ4d0TG7ZhF3VDjI9zRC/knljcySNllJCjgA0Nurgvp77U8Q7T5O757V1YouMaNIwSBmlJaPcTzWisERxGSzE84zx7c/wAUtbggdWEjsrY8oHc1Do6NpYJn2qJHDqM47Yxj9v2qe+lScv4npwyr1rVL9lgS3iOxCQdwbAAGSa1UQfylgPy9c9/7Vm7l08SKK3yHBDMR+n2z61ZsoJb+dYp5ZnicZMe7HQ4I9/Wh8CrK8UoudTlaAlRLKdsufK31Hv61tfgu02xvdTRHx5FG3c2Sqdwe2T7dqzUlmkErSAqka8nBwFAop8Dav4sEkRDbUbJz3BJ4+orDKpNUmN+I3I6VwnFNVsqCOnakea81sVHcjuapTarZw6hHp8kjC6kG5I/DY7l9QcYxwefardZn4nZLT4h+HtQmcRxRyywyMR2K5H178Uo9YUHzdRG8NoN/jCPxD+G23ZnGd2Mdcjr2NTfT+aDalfTadawyGEHUtSuEhjRhkQk/lVsHkIvXnli3QVyzvLw6nrOnxStdfJRRmCWZVBMrL+U7QByefbkdMUnB+hYcB967Wa03WiugXGsXNxLMsEAWW2kVVeO4UnepwBgHK49BmpbW+v01nTLO5fxDd2rz3SYAWAgZG3AzjJ28nnrTWNhYdZhuK5GcZx7f+FRnmslFeXlp8Pazrkl9K0s0r+AXVCFVG2x9R35GOnPAzzV24u9T0nSzc3c8dzc3CwRW0Bj2+HK3B3kdeuTjHTFDxsLD+PWlj3oRa3N4NWv9PWb5j5e2jdJZQB+KcjBwAMHGcdqXwxeS39l8xNcTOwVYpYJkUPDMufEzgDg+UgUaMdhU0w8mpWAppAqGh2WehobrMhUwr+nJJ/4ontzQzXbGa8tl+WbE8Z3KCcBx/Tnt2r0IOpdMF6A765Y+SJvNkc+lQxaWJwQjPG+PzK5BP1xQe4N7Dfwx3cDwKkoZg/bn2o3JO0SkhipJ+1dkWnxM0nNLwBnTNt2yPKZBuxlmywPaqulAyNMt2dxjlKgdNyg4NG2XwmaQjdK//wCUY6sf8epqnLpLwQC4/F8QAksi889Tj2yTVS4rHF3Q65htkk3LCCE5XHeqcF7PFc7rWNZNieHvcngnk49aaz3k1osk8xyVBC7cFl6Z9h7UzTihZ4pH8HPRwcgH0I9Km7RXCfVbK8a0t5bibessmwwxLhRnoT69KL6PaRafGwXIDEfeiOlaY+oWQOpwGOMcxgPyW/qGOgHbPXPSilrpEMEm5pZZcHID4wP261zT+RCDa/INK0whZhltog3XYM5+lSmuDNImvNk7dgcNVbuxgvJbWS4XcbWbxowRkbgCAT9M5+oFWCaWajamMr3dnHeG3aQsslvKJoZFIyjjjODwRjjBpqabClrLArygyyeLLPuHiO+QdxOMZ4GOMAcYqzu5roNNTYqKTaTayWl5bXO6db1y9y74VpGIAz5QAMYGMDtnnmn29jHDLLMzyTTyosbyyEZKDooAAAH0HJ5p73tst6lk0w+adSyxhTkqOpzjGPvU+30rS2SCk0GwXTY9OAmNvG6sN0mWO05UE+gPart/ZQ38YS4DeWQSoyHDI4OQw/7qzilijoFEaXAbe4h3S5uH3zSiTEjt67u3QYx07VNa2cds07qWeW4k8SaR8ZdsAZ4AA4A6VYxXauxDCKYRUtNIpUBMCcUL1m+kh2xQRuHbkSKRge3NEgQar3VzCp8Io00uM+FEm5vr6D6nFby84zFpvwxd34rFppm2sBlmD+Y/agl5f6nAxjtndIgPIm0Ow+571sbjR7u4bMCR28YOVWXzMOMDJHGc545qnqOiyxXESw5kdFDswGAD3rm2nB2LVwXDPQzz2AF2JpJjMoJ8ZiefT/aee3FX0vL7VLUxLELZJAVMrOWJHcJjHXpmrckSKMOSM8c4x6URVYUtxtA8p6YrtwOUrTZeBylZUtLVJlwzhlxhRgHA+tAtWs/BvWQKQr4wSMZNTnUvlL2dWUqqyeU4yCpAOPtmpJrtbzYyb5G/SFG4GutM6tLC2j/EENoy6fehwBys45HP9Q7D3rUklSQTnHesJp2nzRyvd3WGfZgKORWq0J5H0uISnJQlV/8AkHgfYcfavP8Al4kluiX7QSDmumT1qMdaXFec7KEWyaetNAFOUU0hDsUhxSrvTmqAAx3EbfE2r305KWulWaw7sZALDxJCB34GKbDrly8uhSMsYTVpXCwFPNHFjytuzyehPbnFW4dFhjTUo5J5potQZ2kRiAF3DBxjvgDBPT7mpdP0mO0ltpXkM0lrbC2gyoURp0JwP1HAyfbjFdClFkNENpqFzPrt3YySLC1vKriFkH41uV/OG/q3dfajIGBj0ofb6Ysd3BczTNNJBE8UZKgHa7AnJ79MCiFNtPwRw1yu1w0gOGuV0imN1pgOHtVZbWaEymzlVVmZmZZBnax/UMdfof8ANWAa7nFbUjJNod6D7VnPii5e3lizI6RFcYOcMcnoB1OK0QNNmhhmTbKiugIbD9AfWlKOyJl1HmWpzTSxF4o5Y4twGSMFj247VYbUJ5402ja5A3KOx7nFE9Yt0vJ5fBj2IreTH5R2zQG6t5UdTG2xihKOp7jt96xxZXjnSVhhyPG/BCSJJ7hrtiEWQszkZLcYAHv0GPatbpFmsmlWd3bRpFK8KiWPp5h/f19awMBZ1eWVyZchgH6k54x969I+Gb+3vtOUwRGFozh4yc8+ue+fX2xXTPJkXV4dGzbuhsdncNJxEI1PLMx4H270Ut4Ut4Eij/Ko6nqeepqXFOArmy5ZZPStmR7a5jHepSOKib2rncRpiBp4JHXigF9rtxbTaqkNhHKmnQrI8jTFQc846cNjtzVs6sJHsra0QG6u4PmNrtgQRYzvbHvwPU1SxSFYUWRHZ1R1Zo22uAclTjOD6HHNP7Vl7fWI7L4QOtW+nJBG8mVheVtzgvt3s+MlicnJ9KluviKeCfUohZR5s7RLne0pAGR0f0PoOvT3qvrYtjSD2rooLfatdwRaMYrON7nUHRGhZyDFldzYPcAf2qKL4iMdjqU9xDGZrS7+UhihckXDkeUAnpyef3pqEhWaEClQqwv7uTU72xuflsWkSPJJErAB2yQvJ7AfU8Hihtl8QX94ulSCK2Av7xogoVstEoOWXnjoee+cds1erA01czQPVNbmiTVWtDEsemxAySOm7xJSMhO2ABjPfJxxT9S1WaG40yMsLSO9jO2Z4w4WYqCkbZ6A5578UtWAYNNIpyBxGvicvgBjjAz3pEUhEK9afmolJp4bNdKMhwrvUYPTvTacKYjP3VhNJdNbwR4XdxIeAq+maET2JmmlWRu5TjtjitzWa1KLwLuZccSHcM988/5o+NhjCbl+y8dWzDfKvFcPatngcMp/L3GPStJ8IXC2Su8hcmXCleg4ycr69TVe6tQ13HJGpBVhuf1HYVW0i4WFnVifCViUHY89RXbKEWaJOuHpMRWRFdCGVhkEU4iqGiSb7PjoHNEDmvMyRUXQkMamNtAJdgqjksTwB3pxpYyMEAj3GawZRktFsW1zTL6SadPlNRv3mlKE+I8athY+Og4HPp270Vu9Gnl1G8ura6S3W5s1tiBFl4gvTYegBouEC/kUL/8AKgZ/apBV/Y7CgJLoDT6dpdjcXKGCxmjllSOPCyBBwgGTxkk5Oc5NNvfh6S6t9TD3cfj6hdpPJIYsqEX8sZGeRgeoo+td25o3YqM5O73fxXDDbXEPjafZyESSruHivgdAR5gvOPQgVal+HYzZWUFrcmKWzufm1mkQSeLJ+ouMjOc/b6UZC4PX+KkH0xQ5v8BQHttCNuuqot/OTqEjOXIG6MsoGc9z1x0AzjFOh+H4YrjTJo7iVRp9r8vHGAMODjJJ7E45x9KfLqq28149ywW3hmEKnGMMI/EkbPcAEcexqeTVkjMqi3YtFHuZfEXcX8g8MdslnC56Ehu1DlIdFZ/h+2droOztb3dwLieAgYdwAME9duQCV9e+OKmvtITUGkW5lkeGR43MOF2hkOQQeoz3qWa9dtJe6gUJI25YldgwLbiq+2CcHHvUxkdb2UeKpt4ojg7l2FwcEPxlSSeMZGM55FTswohWw2ajPfGWdnmjVGjZ/wANcHqB2JqYrUqO7XM2XDRqAECEFQc4YHjIYEHvjHYGnhQTStsdAWdpVx4UYc9wab4s29GMThR1CjOaVKu9nKicTMXVTE3PU44H3qYGlSqRjhzUF5ZQ3cYWQEFfysvUUqVUnSsLor22i28cgkkJlK8jIAGar3Xw3A92bi2Kxlzl42XK57kY6UqVNzku2UpMK2lutvAsSZAXrnqT61KaVKuaXestDSK6BSpVlXShGugUqVKgscBTgKVKnQyaOLdk9hTvBDDB6HilSrFvpQyHT4IoRDHCojBJCkZxnr1qUWyg5CKG9do/92H7UqVJtjokEOByFC+mK6zYGBj/ADSpURdiIWJbr25pmcGlSqxH/9k="/>
          <p:cNvSpPr>
            <a:spLocks noChangeAspect="1" noChangeArrowheads="1"/>
          </p:cNvSpPr>
          <p:nvPr/>
        </p:nvSpPr>
        <p:spPr bwMode="auto">
          <a:xfrm>
            <a:off x="63500" y="-561975"/>
            <a:ext cx="1609725" cy="11525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3318" name="AutoShape 6" descr="data:image/jpeg;base64,/9j/4AAQSkZJRgABAQAAAQABAAD/2wBDAAkGBwgHBgkIBwgKCgkLDRYPDQwMDRsUFRAWIB0iIiAdHx8kKDQsJCYxJx8fLT0tMTU3Ojo6Iys/RD84QzQ5Ojf/2wBDAQoKCg0MDRoPDxo3JR8lNzc3Nzc3Nzc3Nzc3Nzc3Nzc3Nzc3Nzc3Nzc3Nzc3Nzc3Nzc3Nzc3Nzc3Nzc3Nzc3Nzf/wAARCACIAL8DASIAAhEBAxEB/8QAGwAAAQUBAQAAAAAAAAAAAAAABQACAwQGAQf/xAA1EAACAQMDAgQEBQMFAQEAAAABAgMABBEFEiExQRMiUWEGFHGBIzJCkaFSwdEVYrHh8HIz/8QAGQEAAwEBAQAAAAAAAAAAAAAAAAECAwQF/8QAIhEAAgIDAQACAgMAAAAAAAAAAAECEQMSITEEE0FRFCJh/9oADAMBAAIRAxEAPwCwoqRRXFFSAVjRI9alU0xRTulWlRLJg1SK+Bk8D1rNz660l+1rp0XjlPzSfpB9AelDG1qQTSuxa6cDyxxeYD154BNKWVLwzckbtZOlSLKaoxt5Rznjk+tMur+KzjDS7nc/lijXc7/QD/noKpTpWzRRb8CfikimlvWszqTalNaTXO5rLw0LB3n27ceiAHPpliPoKDWs/wAV6taK6SraWhUkTzsEBX+onGSOpz04pPL/AIaLFfWzeE81zNU9L8b/AEuyFwzNMLdPEZhgs2Bk496tU2QP3VwuaaTxTGasp8KRXm1O1jvY7F5iLmUZjiCklh6j2Hf0pJewzyzQxMS8BCyDaRtJGQM/Qg/Qis78bSPaz6Be2qq97HqCxxI3R1YeZT6A8D71fvrh7O6sdLtnJur6V2kuCucKBl3APfoFB4HHpipcbQ0E2JqMmh2i38t6t8JMtHb3jwxSEAF1A744JB4yKr6zqFxaahZ26zG3huleOOfw1ZFuONgkyOFPtyftWGj2otMMB6cGz3oHeam3zt7awSiJbG28a4lKg+YjKrzwBgEmohq1ybHRtQZESG6eJbmPbkgPwCp7c/waekgs0WabmqWmy3Elmsl20bzFn80QwrLvIUge6gH71Z3Gjx0A9jUbGkTTGosKHqKkApig1ye4S3QtISAOScV2cS6Y2TDt/wACqN5fQOJLWG4UzEYITnHqCRwDQ6XWFum8Iia3jfIBPAf6kdBTI4FhmiMW1F3dsYPHGKxnN1UTNzviHAW2nwqAY7eN22BmOMnHP8ZrK3F1Kks7QLHHa5ZYhCTlAOFyPetPf5ljBfBK/wAUNmWGNRMwT8Pnhc/cDrmtP4k4w2sbx2iax1+3ttHt7MXbC78291O7wgSSBgfmbkcdu5qe11aSGZ3s7lTHJyy3g87H13gD9ulDbiBAQ6WUID/lGfMT7AD+9Qz31yrRWyW8aS4yyY3+X3HrWDfPaKUpLhfvtTudSmhs22zR+IsskSy4SRQfylsHGaOz6o8r2zz2bw2EZeSeRMSo6oOoxg7FJXOR147VkLJ7iG9li2tcM5Aft0/SSOg9cVpIdQ+XsZ1uo8T3EbR7t3AyCFRf9oz04zye9GOTius0+yN0a0HIznPvSJqvauz28TPt3FATt6Zx29qmrpcrRFHSajIOafXDWclZS4D7/SLW/ure5uGuPEtm3weHKVEbccgdM8V29sYLmaKZjJHPCGEc0Z2sAwww7jBH+adqepW+mpE90ZAJpRDHsQtlz0HHTNTup3EEjg4NTNtLg0VbW3htLaO3towkMY8qj+SSeSSeST61WuNNguJmeV5ijvG7xbvIzIcocYyMH0Iz3q+VNMIx1PFYdTsvgMu9ItrqeeVzIPmVVbhFbAmCnKhu/wC2M9DxUOqWh1WOTTJrSZLYmMtc5UIVUhiqgHO7jb7ZznjBIpdW8t3NaxyZuIFVpE2kbQ3Tnv0qKe+tYb62spnYXNznwVCEhscnnpwKE5WHCyAFACqFAGAB2HpSrorhpIZymtXTTM0wLIroz0yacAPXFDNWvpLeJjEwjVBl5MZOP6V9zXdJpK2craRBrGoW9rMbWfT3kLjcjYXa5/5AHvWV+Tvpr9bm3CqFfcF3bUGO30qa0aeTUQJeXkUyTM/VRnAUZ6Dr+1HMxxx5Yg54HoPenixfZ/Z+Cgrdgy+F/KJESeGMnnHPH3oTHI9mxiEG+ZATI8xyBVq71Oaa58C2UZYkD2x3NC9YieKEMZTkjYxzjI/tXoNOjdIt2N3NP40touy4DAFVH4ZQgEjnoe9Oa9aytwrwul3MzZc8nHdg3c9PtTtG1SLCW8kKoMYUjjFW7q3ju4WhPl3Hhhxg9j/7tWLwKS6EmrVkGjvGTiMlSO3/ALrRLUy0dsjySM0RkVWHdcng/T/qhOi3fgA7gqSAkOvoRRGXOoo1pbndLdAqmTgA44PtyKnLig4ukKWO7Zs9GyNJswxLMIQMkYJ96u1U0+I2tlbwFt5iiVC3qQOtWd1cV8EkOPSmE1wk02obKQF1TN38TaJZrtYQeJfOD/tG1P5J/ahl/rN9cWVxdWV00Ae+WwsEUDzncAznIOT1x0xR99NtG1RNSdGN0kaxqd52gBtwyvQkHkZ7gHtVQfDmljbtjuAFn+YjAuHAjfnOwZ8oOecdeOeBQpx/I6C+0ZwTnHB/zWd0u6vrm7Fs12zyW2pSrNlF89uFGN2OnJUDuTnsDjRKoVQBgYGAAOB/1UFvaw2rTmCMK08pllbu7H1/t6VCaV2MzkWs3UGk6rqEpacLetb2UbADdg7R0A6sf4qSzt5n+K2+YumunsLEBmKgASytyFAHAwDjqcd6IjQNOWxkskSYQvL4ufGJdW3bhtPYA84+uafDplpZzz3cEcrTTLiTdKWLEAjOT+og4LGqTj2hUWyCOtNIqro9l/p2mwWm9n8MN+Zi2MsTjJ6gZx9qttWbVFoYRUZGKlNMYVLQF3GRWf1WyEV34/4kjyvnewyF9FHYVoBUVzIIYWdgCOwPc9q9Fx24ctWBU0Z/CmmlcLMwDLnO0AD9VDJ4d0TG7ZhF3VDjI9zRC/knljcySNllJCjgA0Nurgvp77U8Q7T5O757V1YouMaNIwSBmlJaPcTzWisERxGSzE84zx7c/wAUtbggdWEjsrY8oHc1Do6NpYJn2qJHDqM47Yxj9v2qe+lScv4npwyr1rVL9lgS3iOxCQdwbAAGSa1UQfylgPy9c9/7Vm7l08SKK3yHBDMR+n2z61ZsoJb+dYp5ZnicZMe7HQ4I9/Wh8CrK8UoudTlaAlRLKdsufK31Hv61tfgu02xvdTRHx5FG3c2Sqdwe2T7dqzUlmkErSAqka8nBwFAop8Dav4sEkRDbUbJz3BJ4+orDKpNUmN+I3I6VwnFNVsqCOnakea81sVHcjuapTarZw6hHp8kjC6kG5I/DY7l9QcYxwefardZn4nZLT4h+HtQmcRxRyywyMR2K5H178Uo9YUHzdRG8NoN/jCPxD+G23ZnGd2Mdcjr2NTfT+aDalfTadawyGEHUtSuEhjRhkQk/lVsHkIvXnli3QVyzvLw6nrOnxStdfJRRmCWZVBMrL+U7QByefbkdMUnB+hYcB967Wa03WiugXGsXNxLMsEAWW2kVVeO4UnepwBgHK49BmpbW+v01nTLO5fxDd2rz3SYAWAgZG3AzjJ28nnrTWNhYdZhuK5GcZx7f+FRnmslFeXlp8Pazrkl9K0s0r+AXVCFVG2x9R35GOnPAzzV24u9T0nSzc3c8dzc3CwRW0Bj2+HK3B3kdeuTjHTFDxsLD+PWlj3oRa3N4NWv9PWb5j5e2jdJZQB+KcjBwAMHGcdqXwxeS39l8xNcTOwVYpYJkUPDMufEzgDg+UgUaMdhU0w8mpWAppAqGh2WehobrMhUwr+nJJ/4ontzQzXbGa8tl+WbE8Z3KCcBx/Tnt2r0IOpdMF6A765Y+SJvNkc+lQxaWJwQjPG+PzK5BP1xQe4N7Dfwx3cDwKkoZg/bn2o3JO0SkhipJ+1dkWnxM0nNLwBnTNt2yPKZBuxlmywPaqulAyNMt2dxjlKgdNyg4NG2XwmaQjdK//wCUY6sf8epqnLpLwQC4/F8QAksi889Tj2yTVS4rHF3Q65htkk3LCCE5XHeqcF7PFc7rWNZNieHvcngnk49aaz3k1osk8xyVBC7cFl6Z9h7UzTihZ4pH8HPRwcgH0I9Km7RXCfVbK8a0t5bibessmwwxLhRnoT69KL6PaRafGwXIDEfeiOlaY+oWQOpwGOMcxgPyW/qGOgHbPXPSilrpEMEm5pZZcHID4wP261zT+RCDa/INK0whZhltog3XYM5+lSmuDNImvNk7dgcNVbuxgvJbWS4XcbWbxowRkbgCAT9M5+oFWCaWajamMr3dnHeG3aQsslvKJoZFIyjjjODwRjjBpqabClrLArygyyeLLPuHiO+QdxOMZ4GOMAcYqzu5roNNTYqKTaTayWl5bXO6db1y9y74VpGIAz5QAMYGMDtnnmn29jHDLLMzyTTyosbyyEZKDooAAAH0HJ5p73tst6lk0w+adSyxhTkqOpzjGPvU+30rS2SCk0GwXTY9OAmNvG6sN0mWO05UE+gPart/ZQ38YS4DeWQSoyHDI4OQw/7qzilijoFEaXAbe4h3S5uH3zSiTEjt67u3QYx07VNa2cds07qWeW4k8SaR8ZdsAZ4AA4A6VYxXauxDCKYRUtNIpUBMCcUL1m+kh2xQRuHbkSKRge3NEgQar3VzCp8Io00uM+FEm5vr6D6nFby84zFpvwxd34rFppm2sBlmD+Y/agl5f6nAxjtndIgPIm0Ow+571sbjR7u4bMCR28YOVWXzMOMDJHGc545qnqOiyxXESw5kdFDswGAD3rm2nB2LVwXDPQzz2AF2JpJjMoJ8ZiefT/aee3FX0vL7VLUxLELZJAVMrOWJHcJjHXpmrckSKMOSM8c4x6URVYUtxtA8p6YrtwOUrTZeBylZUtLVJlwzhlxhRgHA+tAtWs/BvWQKQr4wSMZNTnUvlL2dWUqqyeU4yCpAOPtmpJrtbzYyb5G/SFG4GutM6tLC2j/EENoy6fehwBys45HP9Q7D3rUklSQTnHesJp2nzRyvd3WGfZgKORWq0J5H0uISnJQlV/8AkHgfYcfavP8Al4kluiX7QSDmumT1qMdaXFec7KEWyaetNAFOUU0hDsUhxSrvTmqAAx3EbfE2r305KWulWaw7sZALDxJCB34GKbDrly8uhSMsYTVpXCwFPNHFjytuzyehPbnFW4dFhjTUo5J5potQZ2kRiAF3DBxjvgDBPT7mpdP0mO0ltpXkM0lrbC2gyoURp0JwP1HAyfbjFdClFkNENpqFzPrt3YySLC1vKriFkH41uV/OG/q3dfajIGBj0ofb6Ysd3BczTNNJBE8UZKgHa7AnJ79MCiFNtPwRw1yu1w0gOGuV0imN1pgOHtVZbWaEymzlVVmZmZZBnax/UMdfof8ANWAa7nFbUjJNod6D7VnPii5e3lizI6RFcYOcMcnoB1OK0QNNmhhmTbKiugIbD9AfWlKOyJl1HmWpzTSxF4o5Y4twGSMFj247VYbUJ5402ja5A3KOx7nFE9Yt0vJ5fBj2IreTH5R2zQG6t5UdTG2xihKOp7jt96xxZXjnSVhhyPG/BCSJJ7hrtiEWQszkZLcYAHv0GPatbpFmsmlWd3bRpFK8KiWPp5h/f19awMBZ1eWVyZchgH6k54x969I+Gb+3vtOUwRGFozh4yc8+ue+fX2xXTPJkXV4dGzbuhsdncNJxEI1PLMx4H270Ut4Ut4Eij/Ko6nqeepqXFOArmy5ZZPStmR7a5jHepSOKib2rncRpiBp4JHXigF9rtxbTaqkNhHKmnQrI8jTFQc846cNjtzVs6sJHsra0QG6u4PmNrtgQRYzvbHvwPU1SxSFYUWRHZ1R1Zo22uAclTjOD6HHNP7Vl7fWI7L4QOtW+nJBG8mVheVtzgvt3s+MlicnJ9KluviKeCfUohZR5s7RLne0pAGR0f0PoOvT3qvrYtjSD2rooLfatdwRaMYrON7nUHRGhZyDFldzYPcAf2qKL4iMdjqU9xDGZrS7+UhihckXDkeUAnpyef3pqEhWaEClQqwv7uTU72xuflsWkSPJJErAB2yQvJ7AfU8Hihtl8QX94ulSCK2Av7xogoVstEoOWXnjoee+cds1erA01czQPVNbmiTVWtDEsemxAySOm7xJSMhO2ABjPfJxxT9S1WaG40yMsLSO9jO2Z4w4WYqCkbZ6A5578UtWAYNNIpyBxGvicvgBjjAz3pEUhEK9afmolJp4bNdKMhwrvUYPTvTacKYjP3VhNJdNbwR4XdxIeAq+maET2JmmlWRu5TjtjitzWa1KLwLuZccSHcM988/5o+NhjCbl+y8dWzDfKvFcPatngcMp/L3GPStJ8IXC2Su8hcmXCleg4ycr69TVe6tQ13HJGpBVhuf1HYVW0i4WFnVifCViUHY89RXbKEWaJOuHpMRWRFdCGVhkEU4iqGiSb7PjoHNEDmvMyRUXQkMamNtAJdgqjksTwB3pxpYyMEAj3GawZRktFsW1zTL6SadPlNRv3mlKE+I8athY+Og4HPp270Vu9Gnl1G8ura6S3W5s1tiBFl4gvTYegBouEC/kUL/8AKgZ/apBV/Y7CgJLoDT6dpdjcXKGCxmjllSOPCyBBwgGTxkk5Oc5NNvfh6S6t9TD3cfj6hdpPJIYsqEX8sZGeRgeoo+td25o3YqM5O73fxXDDbXEPjafZyESSruHivgdAR5gvOPQgVal+HYzZWUFrcmKWzufm1mkQSeLJ+ouMjOc/b6UZC4PX+KkH0xQ5v8BQHttCNuuqot/OTqEjOXIG6MsoGc9z1x0AzjFOh+H4YrjTJo7iVRp9r8vHGAMODjJJ7E45x9KfLqq28149ywW3hmEKnGMMI/EkbPcAEcexqeTVkjMqi3YtFHuZfEXcX8g8MdslnC56Ehu1DlIdFZ/h+2droOztb3dwLieAgYdwAME9duQCV9e+OKmvtITUGkW5lkeGR43MOF2hkOQQeoz3qWa9dtJe6gUJI25YldgwLbiq+2CcHHvUxkdb2UeKpt4ojg7l2FwcEPxlSSeMZGM55FTswohWw2ajPfGWdnmjVGjZ/wANcHqB2JqYrUqO7XM2XDRqAECEFQc4YHjIYEHvjHYGnhQTStsdAWdpVx4UYc9wab4s29GMThR1CjOaVKu9nKicTMXVTE3PU44H3qYGlSqRjhzUF5ZQ3cYWQEFfysvUUqVUnSsLor22i28cgkkJlK8jIAGar3Xw3A92bi2Kxlzl42XK57kY6UqVNzku2UpMK2lutvAsSZAXrnqT61KaVKuaXestDSK6BSpVlXShGugUqVKgscBTgKVKnQyaOLdk9hTvBDDB6HilSrFvpQyHT4IoRDHCojBJCkZxnr1qUWyg5CKG9do/92H7UqVJtjokEOByFC+mK6zYGBj/ADSpURdiIWJbr25pmcGlSqxH/9k="/>
          <p:cNvSpPr>
            <a:spLocks noChangeAspect="1" noChangeArrowheads="1"/>
          </p:cNvSpPr>
          <p:nvPr/>
        </p:nvSpPr>
        <p:spPr bwMode="auto">
          <a:xfrm>
            <a:off x="63500" y="-561975"/>
            <a:ext cx="1609725" cy="11525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3320" name="AutoShape 8" descr="data:image/jpeg;base64,/9j/4AAQSkZJRgABAQAAAQABAAD/2wBDAAkGBwgHBgkIBwgKCgkLDRYPDQwMDRsUFRAWIB0iIiAdHx8kKDQsJCYxJx8fLT0tMTU3Ojo6Iys/RD84QzQ5Ojf/2wBDAQoKCg0MDRoPDxo3JR8lNzc3Nzc3Nzc3Nzc3Nzc3Nzc3Nzc3Nzc3Nzc3Nzc3Nzc3Nzc3Nzc3Nzc3Nzc3Nzc3Nzf/wAARCACIAL8DASIAAhEBAxEB/8QAGwAAAQUBAQAAAAAAAAAAAAAABQACAwQGAQf/xAA1EAACAQMDAgQEBQMFAQEAAAABAgMABBEFEiExQRMiUWEGFHGBIzJCkaFSwdEVYrHh8HIz/8QAGQEAAwEBAQAAAAAAAAAAAAAAAAECAwQF/8QAIhEAAgIDAQACAgMAAAAAAAAAAAECEQMSITEEE0FRFCJh/9oADAMBAAIRAxEAPwCwoqRRXFFSAVjRI9alU0xRTulWlRLJg1SK+Bk8D1rNz660l+1rp0XjlPzSfpB9AelDG1qQTSuxa6cDyxxeYD154BNKWVLwzckbtZOlSLKaoxt5Rznjk+tMur+KzjDS7nc/lijXc7/QD/noKpTpWzRRb8CfikimlvWszqTalNaTXO5rLw0LB3n27ceiAHPpliPoKDWs/wAV6taK6SraWhUkTzsEBX+onGSOpz04pPL/AIaLFfWzeE81zNU9L8b/AEuyFwzNMLdPEZhgs2Bk496tU2QP3VwuaaTxTGasp8KRXm1O1jvY7F5iLmUZjiCklh6j2Hf0pJewzyzQxMS8BCyDaRtJGQM/Qg/Qis78bSPaz6Be2qq97HqCxxI3R1YeZT6A8D71fvrh7O6sdLtnJur6V2kuCucKBl3APfoFB4HHpipcbQ0E2JqMmh2i38t6t8JMtHb3jwxSEAF1A744JB4yKr6zqFxaahZ26zG3huleOOfw1ZFuONgkyOFPtyftWGj2otMMB6cGz3oHeam3zt7awSiJbG28a4lKg+YjKrzwBgEmohq1ybHRtQZESG6eJbmPbkgPwCp7c/waekgs0WabmqWmy3Elmsl20bzFn80QwrLvIUge6gH71Z3Gjx0A9jUbGkTTGosKHqKkApig1ye4S3QtISAOScV2cS6Y2TDt/wACqN5fQOJLWG4UzEYITnHqCRwDQ6XWFum8Iia3jfIBPAf6kdBTI4FhmiMW1F3dsYPHGKxnN1UTNzviHAW2nwqAY7eN22BmOMnHP8ZrK3F1Kks7QLHHa5ZYhCTlAOFyPetPf5ljBfBK/wAUNmWGNRMwT8Pnhc/cDrmtP4k4w2sbx2iax1+3ttHt7MXbC78291O7wgSSBgfmbkcdu5qe11aSGZ3s7lTHJyy3g87H13gD9ulDbiBAQ6WUID/lGfMT7AD+9Qz31yrRWyW8aS4yyY3+X3HrWDfPaKUpLhfvtTudSmhs22zR+IsskSy4SRQfylsHGaOz6o8r2zz2bw2EZeSeRMSo6oOoxg7FJXOR147VkLJ7iG9li2tcM5Aft0/SSOg9cVpIdQ+XsZ1uo8T3EbR7t3AyCFRf9oz04zye9GOTius0+yN0a0HIznPvSJqvauz28TPt3FATt6Zx29qmrpcrRFHSajIOafXDWclZS4D7/SLW/ure5uGuPEtm3weHKVEbccgdM8V29sYLmaKZjJHPCGEc0Z2sAwww7jBH+adqepW+mpE90ZAJpRDHsQtlz0HHTNTup3EEjg4NTNtLg0VbW3htLaO3towkMY8qj+SSeSSeST61WuNNguJmeV5ijvG7xbvIzIcocYyMH0Iz3q+VNMIx1PFYdTsvgMu9ItrqeeVzIPmVVbhFbAmCnKhu/wC2M9DxUOqWh1WOTTJrSZLYmMtc5UIVUhiqgHO7jb7ZznjBIpdW8t3NaxyZuIFVpE2kbQ3Tnv0qKe+tYb62spnYXNznwVCEhscnnpwKE5WHCyAFACqFAGAB2HpSrorhpIZymtXTTM0wLIroz0yacAPXFDNWvpLeJjEwjVBl5MZOP6V9zXdJpK2craRBrGoW9rMbWfT3kLjcjYXa5/5AHvWV+Tvpr9bm3CqFfcF3bUGO30qa0aeTUQJeXkUyTM/VRnAUZ6Dr+1HMxxx5Yg54HoPenixfZ/Z+Cgrdgy+F/KJESeGMnnHPH3oTHI9mxiEG+ZATI8xyBVq71Oaa58C2UZYkD2x3NC9YieKEMZTkjYxzjI/tXoNOjdIt2N3NP40touy4DAFVH4ZQgEjnoe9Oa9aytwrwul3MzZc8nHdg3c9PtTtG1SLCW8kKoMYUjjFW7q3ju4WhPl3Hhhxg9j/7tWLwKS6EmrVkGjvGTiMlSO3/ALrRLUy0dsjySM0RkVWHdcng/T/qhOi3fgA7gqSAkOvoRRGXOoo1pbndLdAqmTgA44PtyKnLig4ukKWO7Zs9GyNJswxLMIQMkYJ96u1U0+I2tlbwFt5iiVC3qQOtWd1cV8EkOPSmE1wk02obKQF1TN38TaJZrtYQeJfOD/tG1P5J/ahl/rN9cWVxdWV00Ae+WwsEUDzncAznIOT1x0xR99NtG1RNSdGN0kaxqd52gBtwyvQkHkZ7gHtVQfDmljbtjuAFn+YjAuHAjfnOwZ8oOecdeOeBQpx/I6C+0ZwTnHB/zWd0u6vrm7Fs12zyW2pSrNlF89uFGN2OnJUDuTnsDjRKoVQBgYGAAOB/1UFvaw2rTmCMK08pllbu7H1/t6VCaV2MzkWs3UGk6rqEpacLetb2UbADdg7R0A6sf4qSzt5n+K2+YumunsLEBmKgASytyFAHAwDjqcd6IjQNOWxkskSYQvL4ufGJdW3bhtPYA84+uafDplpZzz3cEcrTTLiTdKWLEAjOT+og4LGqTj2hUWyCOtNIqro9l/p2mwWm9n8MN+Zi2MsTjJ6gZx9qttWbVFoYRUZGKlNMYVLQF3GRWf1WyEV34/4kjyvnewyF9FHYVoBUVzIIYWdgCOwPc9q9Fx24ctWBU0Z/CmmlcLMwDLnO0AD9VDJ4d0TG7ZhF3VDjI9zRC/knljcySNllJCjgA0Nurgvp77U8Q7T5O757V1YouMaNIwSBmlJaPcTzWisERxGSzE84zx7c/wAUtbggdWEjsrY8oHc1Do6NpYJn2qJHDqM47Yxj9v2qe+lScv4npwyr1rVL9lgS3iOxCQdwbAAGSa1UQfylgPy9c9/7Vm7l08SKK3yHBDMR+n2z61ZsoJb+dYp5ZnicZMe7HQ4I9/Wh8CrK8UoudTlaAlRLKdsufK31Hv61tfgu02xvdTRHx5FG3c2Sqdwe2T7dqzUlmkErSAqka8nBwFAop8Dav4sEkRDbUbJz3BJ4+orDKpNUmN+I3I6VwnFNVsqCOnakea81sVHcjuapTarZw6hHp8kjC6kG5I/DY7l9QcYxwefardZn4nZLT4h+HtQmcRxRyywyMR2K5H178Uo9YUHzdRG8NoN/jCPxD+G23ZnGd2Mdcjr2NTfT+aDalfTadawyGEHUtSuEhjRhkQk/lVsHkIvXnli3QVyzvLw6nrOnxStdfJRRmCWZVBMrL+U7QByefbkdMUnB+hYcB967Wa03WiugXGsXNxLMsEAWW2kVVeO4UnepwBgHK49BmpbW+v01nTLO5fxDd2rz3SYAWAgZG3AzjJ28nnrTWNhYdZhuK5GcZx7f+FRnmslFeXlp8Pazrkl9K0s0r+AXVCFVG2x9R35GOnPAzzV24u9T0nSzc3c8dzc3CwRW0Bj2+HK3B3kdeuTjHTFDxsLD+PWlj3oRa3N4NWv9PWb5j5e2jdJZQB+KcjBwAMHGcdqXwxeS39l8xNcTOwVYpYJkUPDMufEzgDg+UgUaMdhU0w8mpWAppAqGh2WehobrMhUwr+nJJ/4ontzQzXbGa8tl+WbE8Z3KCcBx/Tnt2r0IOpdMF6A765Y+SJvNkc+lQxaWJwQjPG+PzK5BP1xQe4N7Dfwx3cDwKkoZg/bn2o3JO0SkhipJ+1dkWnxM0nNLwBnTNt2yPKZBuxlmywPaqulAyNMt2dxjlKgdNyg4NG2XwmaQjdK//wCUY6sf8epqnLpLwQC4/F8QAksi889Tj2yTVS4rHF3Q65htkk3LCCE5XHeqcF7PFc7rWNZNieHvcngnk49aaz3k1osk8xyVBC7cFl6Z9h7UzTihZ4pH8HPRwcgH0I9Km7RXCfVbK8a0t5bibessmwwxLhRnoT69KL6PaRafGwXIDEfeiOlaY+oWQOpwGOMcxgPyW/qGOgHbPXPSilrpEMEm5pZZcHID4wP261zT+RCDa/INK0whZhltog3XYM5+lSmuDNImvNk7dgcNVbuxgvJbWS4XcbWbxowRkbgCAT9M5+oFWCaWajamMr3dnHeG3aQsslvKJoZFIyjjjODwRjjBpqabClrLArygyyeLLPuHiO+QdxOMZ4GOMAcYqzu5roNNTYqKTaTayWl5bXO6db1y9y74VpGIAz5QAMYGMDtnnmn29jHDLLMzyTTyosbyyEZKDooAAAH0HJ5p73tst6lk0w+adSyxhTkqOpzjGPvU+30rS2SCk0GwXTY9OAmNvG6sN0mWO05UE+gPart/ZQ38YS4DeWQSoyHDI4OQw/7qzilijoFEaXAbe4h3S5uH3zSiTEjt67u3QYx07VNa2cds07qWeW4k8SaR8ZdsAZ4AA4A6VYxXauxDCKYRUtNIpUBMCcUL1m+kh2xQRuHbkSKRge3NEgQar3VzCp8Io00uM+FEm5vr6D6nFby84zFpvwxd34rFppm2sBlmD+Y/agl5f6nAxjtndIgPIm0Ow+571sbjR7u4bMCR28YOVWXzMOMDJHGc545qnqOiyxXESw5kdFDswGAD3rm2nB2LVwXDPQzz2AF2JpJjMoJ8ZiefT/aee3FX0vL7VLUxLELZJAVMrOWJHcJjHXpmrckSKMOSM8c4x6URVYUtxtA8p6YrtwOUrTZeBylZUtLVJlwzhlxhRgHA+tAtWs/BvWQKQr4wSMZNTnUvlL2dWUqqyeU4yCpAOPtmpJrtbzYyb5G/SFG4GutM6tLC2j/EENoy6fehwBys45HP9Q7D3rUklSQTnHesJp2nzRyvd3WGfZgKORWq0J5H0uISnJQlV/8AkHgfYcfavP8Al4kluiX7QSDmumT1qMdaXFec7KEWyaetNAFOUU0hDsUhxSrvTmqAAx3EbfE2r305KWulWaw7sZALDxJCB34GKbDrly8uhSMsYTVpXCwFPNHFjytuzyehPbnFW4dFhjTUo5J5potQZ2kRiAF3DBxjvgDBPT7mpdP0mO0ltpXkM0lrbC2gyoURp0JwP1HAyfbjFdClFkNENpqFzPrt3YySLC1vKriFkH41uV/OG/q3dfajIGBj0ofb6Ysd3BczTNNJBE8UZKgHa7AnJ79MCiFNtPwRw1yu1w0gOGuV0imN1pgOHtVZbWaEymzlVVmZmZZBnax/UMdfof8ANWAa7nFbUjJNod6D7VnPii5e3lizI6RFcYOcMcnoB1OK0QNNmhhmTbKiugIbD9AfWlKOyJl1HmWpzTSxF4o5Y4twGSMFj247VYbUJ5402ja5A3KOx7nFE9Yt0vJ5fBj2IreTH5R2zQG6t5UdTG2xihKOp7jt96xxZXjnSVhhyPG/BCSJJ7hrtiEWQszkZLcYAHv0GPatbpFmsmlWd3bRpFK8KiWPp5h/f19awMBZ1eWVyZchgH6k54x969I+Gb+3vtOUwRGFozh4yc8+ue+fX2xXTPJkXV4dGzbuhsdncNJxEI1PLMx4H270Ut4Ut4Eij/Ko6nqeepqXFOArmy5ZZPStmR7a5jHepSOKib2rncRpiBp4JHXigF9rtxbTaqkNhHKmnQrI8jTFQc846cNjtzVs6sJHsra0QG6u4PmNrtgQRYzvbHvwPU1SxSFYUWRHZ1R1Zo22uAclTjOD6HHNP7Vl7fWI7L4QOtW+nJBG8mVheVtzgvt3s+MlicnJ9KluviKeCfUohZR5s7RLne0pAGR0f0PoOvT3qvrYtjSD2rooLfatdwRaMYrON7nUHRGhZyDFldzYPcAf2qKL4iMdjqU9xDGZrS7+UhihckXDkeUAnpyef3pqEhWaEClQqwv7uTU72xuflsWkSPJJErAB2yQvJ7AfU8Hihtl8QX94ulSCK2Av7xogoVstEoOWXnjoee+cds1erA01czQPVNbmiTVWtDEsemxAySOm7xJSMhO2ABjPfJxxT9S1WaG40yMsLSO9jO2Z4w4WYqCkbZ6A5578UtWAYNNIpyBxGvicvgBjjAz3pEUhEK9afmolJp4bNdKMhwrvUYPTvTacKYjP3VhNJdNbwR4XdxIeAq+maET2JmmlWRu5TjtjitzWa1KLwLuZccSHcM988/5o+NhjCbl+y8dWzDfKvFcPatngcMp/L3GPStJ8IXC2Su8hcmXCleg4ycr69TVe6tQ13HJGpBVhuf1HYVW0i4WFnVifCViUHY89RXbKEWaJOuHpMRWRFdCGVhkEU4iqGiSb7PjoHNEDmvMyRUXQkMamNtAJdgqjksTwB3pxpYyMEAj3GawZRktFsW1zTL6SadPlNRv3mlKE+I8athY+Og4HPp270Vu9Gnl1G8ura6S3W5s1tiBFl4gvTYegBouEC/kUL/8AKgZ/apBV/Y7CgJLoDT6dpdjcXKGCxmjllSOPCyBBwgGTxkk5Oc5NNvfh6S6t9TD3cfj6hdpPJIYsqEX8sZGeRgeoo+td25o3YqM5O73fxXDDbXEPjafZyESSruHivgdAR5gvOPQgVal+HYzZWUFrcmKWzufm1mkQSeLJ+ouMjOc/b6UZC4PX+KkH0xQ5v8BQHttCNuuqot/OTqEjOXIG6MsoGc9z1x0AzjFOh+H4YrjTJo7iVRp9r8vHGAMODjJJ7E45x9KfLqq28149ywW3hmEKnGMMI/EkbPcAEcexqeTVkjMqi3YtFHuZfEXcX8g8MdslnC56Ehu1DlIdFZ/h+2droOztb3dwLieAgYdwAME9duQCV9e+OKmvtITUGkW5lkeGR43MOF2hkOQQeoz3qWa9dtJe6gUJI25YldgwLbiq+2CcHHvUxkdb2UeKpt4ojg7l2FwcEPxlSSeMZGM55FTswohWw2ajPfGWdnmjVGjZ/wANcHqB2JqYrUqO7XM2XDRqAECEFQc4YHjIYEHvjHYGnhQTStsdAWdpVx4UYc9wab4s29GMThR1CjOaVKu9nKicTMXVTE3PU44H3qYGlSqRjhzUF5ZQ3cYWQEFfysvUUqVUnSsLor22i28cgkkJlK8jIAGar3Xw3A92bi2Kxlzl42XK57kY6UqVNzku2UpMK2lutvAsSZAXrnqT61KaVKuaXestDSK6BSpVlXShGugUqVKgscBTgKVKnQyaOLdk9hTvBDDB6HilSrFvpQyHT4IoRDHCojBJCkZxnr1qUWyg5CKG9do/92H7UqVJtjokEOByFC+mK6zYGBj/ADSpURdiIWJbr25pmcGlSqxH/9k="/>
          <p:cNvSpPr>
            <a:spLocks noChangeAspect="1" noChangeArrowheads="1"/>
          </p:cNvSpPr>
          <p:nvPr/>
        </p:nvSpPr>
        <p:spPr bwMode="auto">
          <a:xfrm>
            <a:off x="63500" y="-561975"/>
            <a:ext cx="1609725" cy="11525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3322" name="Picture 10" descr="http://t2.gstatic.com/images?q=tbn:ANd9GcSkh8B1-FmwED1usjAhCuZOGuFM3ztutPDLdpf5EU8YASe0qVE3vg"/>
          <p:cNvPicPr>
            <a:picLocks noChangeAspect="1" noChangeArrowheads="1"/>
          </p:cNvPicPr>
          <p:nvPr/>
        </p:nvPicPr>
        <p:blipFill>
          <a:blip r:embed="rId2" cstate="print"/>
          <a:srcRect/>
          <a:stretch>
            <a:fillRect/>
          </a:stretch>
        </p:blipFill>
        <p:spPr bwMode="auto">
          <a:xfrm>
            <a:off x="5868144" y="332656"/>
            <a:ext cx="2952328" cy="2582788"/>
          </a:xfrm>
          <a:prstGeom prst="rect">
            <a:avLst/>
          </a:prstGeom>
          <a:noFill/>
        </p:spPr>
      </p:pic>
      <p:pic>
        <p:nvPicPr>
          <p:cNvPr id="13324" name="Picture 12" descr="http://t1.gstatic.com/images?q=tbn:ANd9GcRp7h8S0xWYiuO1UyggGeMC156YsN1DUYh9gILSTMB7Cdul92tK"/>
          <p:cNvPicPr>
            <a:picLocks noChangeAspect="1" noChangeArrowheads="1"/>
          </p:cNvPicPr>
          <p:nvPr/>
        </p:nvPicPr>
        <p:blipFill>
          <a:blip r:embed="rId3" cstate="print"/>
          <a:srcRect/>
          <a:stretch>
            <a:fillRect/>
          </a:stretch>
        </p:blipFill>
        <p:spPr bwMode="auto">
          <a:xfrm>
            <a:off x="5868144" y="3140968"/>
            <a:ext cx="3024336" cy="324877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3324"/>
                                        </p:tgtEl>
                                        <p:attrNameLst>
                                          <p:attrName>style.visibility</p:attrName>
                                        </p:attrNameLst>
                                      </p:cBhvr>
                                      <p:to>
                                        <p:strVal val="visible"/>
                                      </p:to>
                                    </p:set>
                                    <p:anim calcmode="lin" valueType="num">
                                      <p:cBhvr>
                                        <p:cTn id="7" dur="500" fill="hold"/>
                                        <p:tgtEl>
                                          <p:spTgt spid="13324"/>
                                        </p:tgtEl>
                                        <p:attrNameLst>
                                          <p:attrName>ppt_w</p:attrName>
                                        </p:attrNameLst>
                                      </p:cBhvr>
                                      <p:tavLst>
                                        <p:tav tm="0">
                                          <p:val>
                                            <p:fltVal val="0"/>
                                          </p:val>
                                        </p:tav>
                                        <p:tav tm="100000">
                                          <p:val>
                                            <p:strVal val="#ppt_w"/>
                                          </p:val>
                                        </p:tav>
                                      </p:tavLst>
                                    </p:anim>
                                    <p:anim calcmode="lin" valueType="num">
                                      <p:cBhvr>
                                        <p:cTn id="8" dur="500" fill="hold"/>
                                        <p:tgtEl>
                                          <p:spTgt spid="13324"/>
                                        </p:tgtEl>
                                        <p:attrNameLst>
                                          <p:attrName>ppt_h</p:attrName>
                                        </p:attrNameLst>
                                      </p:cBhvr>
                                      <p:tavLst>
                                        <p:tav tm="0">
                                          <p:val>
                                            <p:fltVal val="0"/>
                                          </p:val>
                                        </p:tav>
                                        <p:tav tm="100000">
                                          <p:val>
                                            <p:strVal val="#ppt_h"/>
                                          </p:val>
                                        </p:tav>
                                      </p:tavLst>
                                    </p:anim>
                                    <p:animEffect transition="in" filter="fade">
                                      <p:cBhvr>
                                        <p:cTn id="9" dur="500"/>
                                        <p:tgtEl>
                                          <p:spTgt spid="1332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6597352"/>
          </a:xfrm>
          <a:solidFill>
            <a:schemeClr val="accent2">
              <a:lumMod val="20000"/>
              <a:lumOff val="80000"/>
            </a:schemeClr>
          </a:solidFill>
        </p:spPr>
        <p:txBody>
          <a:bodyPr>
            <a:normAutofit fontScale="85000" lnSpcReduction="20000"/>
          </a:bodyPr>
          <a:lstStyle/>
          <a:p>
            <a:pPr algn="ctr">
              <a:buNone/>
            </a:pPr>
            <a:r>
              <a:rPr lang="es-CO" sz="3800" b="1" u="sng" dirty="0" smtClean="0">
                <a:solidFill>
                  <a:srgbClr val="FF0000"/>
                </a:solidFill>
              </a:rPr>
              <a:t>No me elegisteis vosotros: dice Jesús </a:t>
            </a:r>
          </a:p>
          <a:p>
            <a:pPr>
              <a:buNone/>
            </a:pPr>
            <a:endParaRPr lang="es-CO" sz="3300" u="sng" dirty="0" smtClean="0"/>
          </a:p>
          <a:p>
            <a:pPr algn="ctr">
              <a:buNone/>
            </a:pPr>
            <a:r>
              <a:rPr lang="es-CO" dirty="0" smtClean="0"/>
              <a:t>      Los discípulos habían elegido ser los seguidores de Cristo, pero fue Jesús quien, entre sus muchos seguidores, había elegido a 12 para que fueran apóstoles </a:t>
            </a:r>
            <a:r>
              <a:rPr lang="es-CO" dirty="0" smtClean="0">
                <a:solidFill>
                  <a:srgbClr val="FF0000"/>
                </a:solidFill>
              </a:rPr>
              <a:t>(Luc. 6:13). </a:t>
            </a:r>
          </a:p>
          <a:p>
            <a:pPr>
              <a:buNone/>
            </a:pPr>
            <a:endParaRPr lang="es-CO" dirty="0" smtClean="0"/>
          </a:p>
          <a:p>
            <a:pPr algn="ctr">
              <a:buNone/>
            </a:pPr>
            <a:r>
              <a:rPr lang="es-CO" dirty="0" smtClean="0"/>
              <a:t>      “Cuando se hizo de día, </a:t>
            </a:r>
            <a:r>
              <a:rPr lang="es-CO" dirty="0" smtClean="0">
                <a:solidFill>
                  <a:srgbClr val="0070C0"/>
                </a:solidFill>
              </a:rPr>
              <a:t>llamó junto a sí a sus discípulos y escogió de entre ellos a doce</a:t>
            </a:r>
            <a:r>
              <a:rPr lang="es-CO" dirty="0" smtClean="0"/>
              <a:t>”</a:t>
            </a:r>
          </a:p>
          <a:p>
            <a:pPr>
              <a:buNone/>
            </a:pPr>
            <a:endParaRPr lang="es-CO" dirty="0" smtClean="0"/>
          </a:p>
          <a:p>
            <a:pPr algn="ctr">
              <a:buNone/>
            </a:pPr>
            <a:r>
              <a:rPr lang="es-CO" dirty="0" smtClean="0"/>
              <a:t>      Todos pueden elegir seguir a Cristo, </a:t>
            </a:r>
            <a:r>
              <a:rPr lang="es-CO" dirty="0" smtClean="0">
                <a:solidFill>
                  <a:srgbClr val="0070C0"/>
                </a:solidFill>
              </a:rPr>
              <a:t>pero él es Aquel que </a:t>
            </a:r>
            <a:r>
              <a:rPr lang="es-CO" u="sng" dirty="0" smtClean="0">
                <a:solidFill>
                  <a:srgbClr val="0070C0"/>
                </a:solidFill>
              </a:rPr>
              <a:t>elige</a:t>
            </a:r>
            <a:r>
              <a:rPr lang="es-CO" dirty="0" smtClean="0">
                <a:solidFill>
                  <a:srgbClr val="0070C0"/>
                </a:solidFill>
              </a:rPr>
              <a:t> y </a:t>
            </a:r>
            <a:r>
              <a:rPr lang="es-CO" u="sng" dirty="0" smtClean="0">
                <a:solidFill>
                  <a:srgbClr val="0070C0"/>
                </a:solidFill>
              </a:rPr>
              <a:t>capacita</a:t>
            </a:r>
            <a:r>
              <a:rPr lang="es-CO" dirty="0" smtClean="0">
                <a:solidFill>
                  <a:srgbClr val="0070C0"/>
                </a:solidFill>
              </a:rPr>
              <a:t> a los hombres para que ocupen cargos de responsabilidad y liderazgo en su causa</a:t>
            </a:r>
            <a:r>
              <a:rPr lang="es-CO" dirty="0" smtClean="0"/>
              <a:t> </a:t>
            </a:r>
            <a:r>
              <a:rPr lang="es-CO" dirty="0" smtClean="0">
                <a:solidFill>
                  <a:srgbClr val="FF0000"/>
                </a:solidFill>
              </a:rPr>
              <a:t>(1Co.12:28)</a:t>
            </a:r>
            <a:r>
              <a:rPr lang="es-CO" dirty="0" smtClean="0"/>
              <a:t>. </a:t>
            </a:r>
            <a:r>
              <a:rPr lang="es-CO" b="1" dirty="0" smtClean="0"/>
              <a:t>Y </a:t>
            </a:r>
            <a:r>
              <a:rPr lang="es-CO" b="1" u="sng" dirty="0" smtClean="0">
                <a:solidFill>
                  <a:srgbClr val="0070C0"/>
                </a:solidFill>
              </a:rPr>
              <a:t>Dios puso en la iglesia</a:t>
            </a:r>
            <a:r>
              <a:rPr lang="es-CO" b="1" dirty="0" smtClean="0"/>
              <a:t>: en primer lugar, apóstoles; en segundo lugar, profetas; en tercer lugar, maestros; después, los que poseen poder de hacer milagros, los que tienen don de curar, de asistir, de gobernar, de hablar diversas lenguas.</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4)">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6" name="Picture 4" descr="http://t1.gstatic.com/images?q=tbn:ANd9GcTHgHOza0aDyMMxUr2ZxiE4Jh0trv80n4fpLCEPflGvXBMVxeHClg"/>
          <p:cNvPicPr>
            <a:picLocks noChangeAspect="1" noChangeArrowheads="1"/>
          </p:cNvPicPr>
          <p:nvPr/>
        </p:nvPicPr>
        <p:blipFill>
          <a:blip r:embed="rId2" cstate="print"/>
          <a:srcRect/>
          <a:stretch>
            <a:fillRect/>
          </a:stretch>
        </p:blipFill>
        <p:spPr bwMode="auto">
          <a:xfrm>
            <a:off x="7092280" y="3212976"/>
            <a:ext cx="1724025" cy="2657475"/>
          </a:xfrm>
          <a:prstGeom prst="rect">
            <a:avLst/>
          </a:prstGeom>
          <a:noFill/>
        </p:spPr>
      </p:pic>
      <p:sp>
        <p:nvSpPr>
          <p:cNvPr id="3" name="2 Marcador de contenido"/>
          <p:cNvSpPr>
            <a:spLocks noGrp="1"/>
          </p:cNvSpPr>
          <p:nvPr>
            <p:ph idx="1"/>
          </p:nvPr>
        </p:nvSpPr>
        <p:spPr>
          <a:xfrm>
            <a:off x="457200" y="332656"/>
            <a:ext cx="8229600" cy="6120680"/>
          </a:xfrm>
        </p:spPr>
        <p:txBody>
          <a:bodyPr>
            <a:normAutofit fontScale="77500" lnSpcReduction="20000"/>
          </a:bodyPr>
          <a:lstStyle/>
          <a:p>
            <a:pPr algn="ctr">
              <a:buNone/>
            </a:pPr>
            <a:r>
              <a:rPr lang="es-CO" sz="4000" b="1" dirty="0" smtClean="0">
                <a:solidFill>
                  <a:srgbClr val="FF0000"/>
                </a:solidFill>
              </a:rPr>
              <a:t>¿Para qué los eligió?</a:t>
            </a:r>
            <a:endParaRPr lang="es-CO" b="1" dirty="0" smtClean="0">
              <a:solidFill>
                <a:srgbClr val="FF0000"/>
              </a:solidFill>
            </a:endParaRPr>
          </a:p>
          <a:p>
            <a:pPr algn="ctr">
              <a:buNone/>
            </a:pPr>
            <a:endParaRPr lang="es-CO" b="1" dirty="0" smtClean="0">
              <a:solidFill>
                <a:srgbClr val="0070C0"/>
              </a:solidFill>
            </a:endParaRPr>
          </a:p>
          <a:p>
            <a:pPr algn="ctr">
              <a:buNone/>
            </a:pPr>
            <a:r>
              <a:rPr lang="es-CO" b="1" dirty="0" smtClean="0">
                <a:solidFill>
                  <a:srgbClr val="0070C0"/>
                </a:solidFill>
              </a:rPr>
              <a:t>Para que Llevéis fruto</a:t>
            </a:r>
            <a:r>
              <a:rPr lang="es-CO" b="1" dirty="0" smtClean="0"/>
              <a:t> </a:t>
            </a:r>
          </a:p>
          <a:p>
            <a:pPr algn="ctr">
              <a:buNone/>
            </a:pPr>
            <a:r>
              <a:rPr lang="es-CO" u="sng" dirty="0" smtClean="0">
                <a:solidFill>
                  <a:srgbClr val="0070C0"/>
                </a:solidFill>
              </a:rPr>
              <a:t>Es decir, que tuvieran éxito en su misión</a:t>
            </a:r>
            <a:r>
              <a:rPr lang="es-CO" dirty="0" smtClean="0"/>
              <a:t> </a:t>
            </a:r>
          </a:p>
          <a:p>
            <a:pPr>
              <a:buNone/>
            </a:pPr>
            <a:endParaRPr lang="es-CO" dirty="0" smtClean="0"/>
          </a:p>
          <a:p>
            <a:pPr algn="ctr">
              <a:buNone/>
            </a:pPr>
            <a:r>
              <a:rPr lang="es-CO" u="sng" dirty="0" smtClean="0">
                <a:solidFill>
                  <a:srgbClr val="0070C0"/>
                </a:solidFill>
              </a:rPr>
              <a:t> Además, para que </a:t>
            </a:r>
            <a:r>
              <a:rPr lang="es-CO" b="1" u="sng" dirty="0" smtClean="0">
                <a:solidFill>
                  <a:srgbClr val="0070C0"/>
                </a:solidFill>
              </a:rPr>
              <a:t>Vuestro fruto permanezca </a:t>
            </a:r>
          </a:p>
          <a:p>
            <a:pPr algn="ctr">
              <a:buNone/>
            </a:pPr>
            <a:r>
              <a:rPr lang="es-CO" dirty="0" smtClean="0"/>
              <a:t> “Para que tanto el sembrador como el cegador, se alegren” </a:t>
            </a:r>
            <a:r>
              <a:rPr lang="es-CO" dirty="0" smtClean="0">
                <a:solidFill>
                  <a:srgbClr val="FF0000"/>
                </a:solidFill>
              </a:rPr>
              <a:t>(Juan 4:36).</a:t>
            </a:r>
            <a:r>
              <a:rPr lang="es-CO" dirty="0" smtClean="0"/>
              <a:t> </a:t>
            </a:r>
          </a:p>
          <a:p>
            <a:pPr algn="ctr">
              <a:buNone/>
            </a:pPr>
            <a:endParaRPr lang="es-CO" dirty="0" smtClean="0"/>
          </a:p>
          <a:p>
            <a:pPr algn="ctr">
              <a:buNone/>
            </a:pPr>
            <a:r>
              <a:rPr lang="es-CO" sz="3600" b="1" dirty="0" smtClean="0">
                <a:solidFill>
                  <a:srgbClr val="FF0000"/>
                </a:solidFill>
              </a:rPr>
              <a:t>¿Cuál es la condición para que sean respondidas las oraciones?</a:t>
            </a:r>
          </a:p>
          <a:p>
            <a:pPr algn="ctr">
              <a:buNone/>
            </a:pPr>
            <a:r>
              <a:rPr lang="es-CO" sz="3600" b="1" dirty="0" smtClean="0">
                <a:solidFill>
                  <a:srgbClr val="FF0000"/>
                </a:solidFill>
              </a:rPr>
              <a:t> </a:t>
            </a:r>
            <a:r>
              <a:rPr lang="es-CO" dirty="0" smtClean="0"/>
              <a:t>Permanecer en Cristo es la condición para qu</a:t>
            </a:r>
            <a:r>
              <a:rPr lang="es-CO" dirty="0" smtClean="0">
                <a:solidFill>
                  <a:srgbClr val="FFC000"/>
                </a:solidFill>
              </a:rPr>
              <a:t>e sean </a:t>
            </a:r>
            <a:r>
              <a:rPr lang="es-CO" dirty="0" smtClean="0"/>
              <a:t>respondidas las oraciones. </a:t>
            </a:r>
          </a:p>
          <a:p>
            <a:pPr algn="ctr">
              <a:buNone/>
            </a:pPr>
            <a:r>
              <a:rPr lang="es-CO" dirty="0" smtClean="0"/>
              <a:t>        </a:t>
            </a:r>
          </a:p>
          <a:p>
            <a:pPr algn="ctr">
              <a:buNone/>
            </a:pPr>
            <a:r>
              <a:rPr lang="es-CO" dirty="0" smtClean="0"/>
              <a:t>  “Y todo lo que pidáis al padre en mi Nombre, eso </a:t>
            </a:r>
            <a:r>
              <a:rPr lang="es-CO" dirty="0" smtClean="0">
                <a:solidFill>
                  <a:srgbClr val="FFC000"/>
                </a:solidFill>
              </a:rPr>
              <a:t>haré, para </a:t>
            </a:r>
            <a:r>
              <a:rPr lang="es-CO" dirty="0" smtClean="0"/>
              <a:t>que el Padre sea glorificado en el Hijo” </a:t>
            </a:r>
            <a:r>
              <a:rPr lang="es-CO" dirty="0" smtClean="0">
                <a:solidFill>
                  <a:srgbClr val="FF0000"/>
                </a:solidFill>
              </a:rPr>
              <a:t>(Juan 14:13).</a:t>
            </a:r>
          </a:p>
          <a:p>
            <a:endParaRPr lang="es-CO" dirty="0"/>
          </a:p>
        </p:txBody>
      </p:sp>
      <p:pic>
        <p:nvPicPr>
          <p:cNvPr id="105474" name="Picture 2" descr="http://t0.gstatic.com/images?q=tbn:ANd9GcTPu9EQS7CKX0Xp2DEBnwWjq6ztjpUmRPe40kqbFb-jzdBVWaaL"/>
          <p:cNvPicPr>
            <a:picLocks noChangeAspect="1" noChangeArrowheads="1"/>
          </p:cNvPicPr>
          <p:nvPr/>
        </p:nvPicPr>
        <p:blipFill>
          <a:blip r:embed="rId3" cstate="print"/>
          <a:srcRect/>
          <a:stretch>
            <a:fillRect/>
          </a:stretch>
        </p:blipFill>
        <p:spPr bwMode="auto">
          <a:xfrm>
            <a:off x="7380311" y="548680"/>
            <a:ext cx="1512169" cy="15841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to="" calcmode="lin" valueType="num">
                                      <p:cBhvr>
                                        <p:cTn id="14" dur="1" fill="hold"/>
                                        <p:tgtEl>
                                          <p:spTgt spid="3">
                                            <p:txEl>
                                              <p:pRg st="2" end="2"/>
                                            </p:txEl>
                                          </p:spTgt>
                                        </p:tgtEl>
                                        <p:attrNameLst>
                                          <p:attrName/>
                                        </p:attrNameLst>
                                      </p:cBhvr>
                                    </p:anim>
                                  </p:childTnLst>
                                </p:cTn>
                              </p:par>
                              <p:par>
                                <p:cTn id="15" presetID="24"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to="" calcmode="lin" valueType="num">
                                      <p:cBhvr>
                                        <p:cTn id="25" dur="1" fill="hold"/>
                                        <p:tgtEl>
                                          <p:spTgt spid="3">
                                            <p:txEl>
                                              <p:pRg st="6" end="6"/>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100"/>
                                        <p:tgtEl>
                                          <p:spTgt spid="3">
                                            <p:txEl>
                                              <p:pRg st="8" end="8"/>
                                            </p:txEl>
                                          </p:spTgt>
                                        </p:tgtEl>
                                      </p:cBhvr>
                                    </p:animEffect>
                                    <p:anim calcmode="lin" valueType="num">
                                      <p:cBhvr>
                                        <p:cTn id="31" dur="4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8" end="8"/>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fade">
                                      <p:cBhvr>
                                        <p:cTn id="39" dur="100"/>
                                        <p:tgtEl>
                                          <p:spTgt spid="3">
                                            <p:txEl>
                                              <p:pRg st="9" end="9"/>
                                            </p:txEl>
                                          </p:spTgt>
                                        </p:tgtEl>
                                      </p:cBhvr>
                                    </p:animEffect>
                                    <p:anim calcmode="lin" valueType="num">
                                      <p:cBhvr>
                                        <p:cTn id="40" dur="4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9" end="9"/>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nodeType="clickEffect">
                                  <p:stCondLst>
                                    <p:cond delay="0"/>
                                  </p:stCondLst>
                                  <p:childTnLst>
                                    <p:set>
                                      <p:cBhvr>
                                        <p:cTn id="47" dur="1" fill="hold">
                                          <p:stCondLst>
                                            <p:cond delay="0"/>
                                          </p:stCondLst>
                                        </p:cTn>
                                        <p:tgtEl>
                                          <p:spTgt spid="3">
                                            <p:txEl>
                                              <p:pRg st="11" end="11"/>
                                            </p:txEl>
                                          </p:spTgt>
                                        </p:tgtEl>
                                        <p:attrNameLst>
                                          <p:attrName>style.visibility</p:attrName>
                                        </p:attrNameLst>
                                      </p:cBhvr>
                                      <p:to>
                                        <p:strVal val="visible"/>
                                      </p:to>
                                    </p:set>
                                    <p:animEffect transition="in" filter="fade">
                                      <p:cBhvr>
                                        <p:cTn id="48" dur="100"/>
                                        <p:tgtEl>
                                          <p:spTgt spid="3">
                                            <p:txEl>
                                              <p:pRg st="11" end="11"/>
                                            </p:txEl>
                                          </p:spTgt>
                                        </p:tgtEl>
                                      </p:cBhvr>
                                    </p:animEffect>
                                    <p:anim calcmode="lin" valueType="num">
                                      <p:cBhvr>
                                        <p:cTn id="49" dur="4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0" dur="400" fill="hold"/>
                                        <p:tgtEl>
                                          <p:spTgt spid="3">
                                            <p:txEl>
                                              <p:pRg st="11" end="11"/>
                                            </p:txEl>
                                          </p:spTgt>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3">
                                            <p:txEl>
                                              <p:pRg st="11" end="1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3">
                                            <p:txEl>
                                              <p:pRg st="11" end="1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453336"/>
          </a:xfrm>
        </p:spPr>
        <p:txBody>
          <a:bodyPr>
            <a:normAutofit fontScale="40000" lnSpcReduction="20000"/>
          </a:bodyPr>
          <a:lstStyle/>
          <a:p>
            <a:pPr algn="ctr">
              <a:buNone/>
            </a:pPr>
            <a:r>
              <a:rPr lang="es-CO" sz="5600" dirty="0" smtClean="0"/>
              <a:t> </a:t>
            </a:r>
            <a:r>
              <a:rPr lang="es-CO" sz="6200" dirty="0" smtClean="0"/>
              <a:t>De este pasaje podemos sacar una lista de las cosas para las que Jesús nos ha escogido y llamado.</a:t>
            </a:r>
          </a:p>
          <a:p>
            <a:endParaRPr lang="es-CO" sz="6200" dirty="0" smtClean="0"/>
          </a:p>
          <a:p>
            <a:pPr marL="1143000" indent="-1143000">
              <a:buAutoNum type="romanLcParenBoth"/>
            </a:pPr>
            <a:r>
              <a:rPr lang="es-CO" sz="7400" b="1" u="sng" dirty="0" smtClean="0"/>
              <a:t>Nos ha escogido para la alegría</a:t>
            </a:r>
            <a:r>
              <a:rPr lang="es-CO" sz="6200" dirty="0" smtClean="0"/>
              <a:t>. Por muy difícil que sea el camino cristiano es, tanto por su recorrido como por su destino, </a:t>
            </a:r>
            <a:r>
              <a:rPr lang="es-CO" sz="6200" dirty="0" smtClean="0">
                <a:solidFill>
                  <a:srgbClr val="0070C0"/>
                </a:solidFill>
              </a:rPr>
              <a:t>un camino de alegría</a:t>
            </a:r>
            <a:r>
              <a:rPr lang="es-CO" sz="6200" dirty="0" smtClean="0"/>
              <a:t>. Siempre hay alegría en hacer lo que es debido. El cristiano es una persona alegre, un sonriente caballero de Cristo. </a:t>
            </a:r>
          </a:p>
          <a:p>
            <a:pPr marL="1143000" indent="-1143000">
              <a:buNone/>
            </a:pPr>
            <a:r>
              <a:rPr lang="es-CO" sz="6200" dirty="0" smtClean="0"/>
              <a:t>               </a:t>
            </a:r>
          </a:p>
          <a:p>
            <a:pPr marL="1143000" indent="-1143000">
              <a:buNone/>
            </a:pPr>
            <a:r>
              <a:rPr lang="es-CO" sz="6200" dirty="0" smtClean="0"/>
              <a:t>                  Un cristiano lúgubre es una contradicción en términos; y nada ha producido más daño al Cristianismo en toda su historia que su identificación con las togas negras y las caras largas.</a:t>
            </a:r>
          </a:p>
          <a:p>
            <a:pPr marL="1143000" indent="-1143000">
              <a:buNone/>
            </a:pPr>
            <a:r>
              <a:rPr lang="es-CO" sz="6200" dirty="0" smtClean="0"/>
              <a:t>              </a:t>
            </a:r>
            <a:r>
              <a:rPr lang="es-CO" sz="6200" dirty="0" smtClean="0">
                <a:solidFill>
                  <a:srgbClr val="0070C0"/>
                </a:solidFill>
              </a:rPr>
              <a:t>     </a:t>
            </a:r>
          </a:p>
          <a:p>
            <a:pPr marL="1143000" indent="-1143000">
              <a:buNone/>
            </a:pPr>
            <a:r>
              <a:rPr lang="es-CO" sz="6200" dirty="0" smtClean="0">
                <a:solidFill>
                  <a:srgbClr val="0070C0"/>
                </a:solidFill>
              </a:rPr>
              <a:t>                  Es verdad que el cristiano es un pecador, pero un pecador redimido</a:t>
            </a:r>
            <a:r>
              <a:rPr lang="es-CO" sz="6200" dirty="0" smtClean="0"/>
              <a:t>; y de ahí su alegría. ¿Cómo puede dejar de ser feliz una persona que camina por los senderos de la vida con Jesús?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4)">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heel(4)">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p:spPr>
        <p:txBody>
          <a:bodyPr>
            <a:normAutofit fontScale="77500" lnSpcReduction="20000"/>
          </a:bodyPr>
          <a:lstStyle/>
          <a:p>
            <a:pPr>
              <a:buNone/>
            </a:pPr>
            <a:r>
              <a:rPr lang="es-CO" dirty="0" smtClean="0"/>
              <a:t>(ii) </a:t>
            </a:r>
            <a:r>
              <a:rPr lang="es-CO" sz="3300" b="1" dirty="0" smtClean="0"/>
              <a:t>Nos ha escogido para el amor</a:t>
            </a:r>
            <a:r>
              <a:rPr lang="es-CO" dirty="0" smtClean="0"/>
              <a:t>. Jesús nos envía al mundo para que nos amemos los unos a los otros. A veces vivimos como si se nos hubiera echado al mundo para competir, o para discutir, o hasta para pelearnos los unos con los otros.</a:t>
            </a:r>
          </a:p>
          <a:p>
            <a:pPr>
              <a:buNone/>
            </a:pPr>
            <a:r>
              <a:rPr lang="es-CO" dirty="0" smtClean="0"/>
              <a:t>     </a:t>
            </a:r>
          </a:p>
          <a:p>
            <a:pPr>
              <a:buNone/>
            </a:pPr>
            <a:r>
              <a:rPr lang="es-CO" dirty="0" smtClean="0"/>
              <a:t>     Pero el cristiano ha de vivir de tal manera que muestre lo que quiere decir amar a sus semejantes. </a:t>
            </a:r>
          </a:p>
          <a:p>
            <a:pPr>
              <a:buNone/>
            </a:pPr>
            <a:r>
              <a:rPr lang="es-CO" dirty="0" smtClean="0"/>
              <a:t>     </a:t>
            </a:r>
          </a:p>
          <a:p>
            <a:pPr>
              <a:buNone/>
            </a:pPr>
            <a:r>
              <a:rPr lang="es-CO" dirty="0" smtClean="0"/>
              <a:t>     Aquí Jesús hace otra de Sus grandes proclamas. Si Le preguntáramos: "</a:t>
            </a:r>
            <a:r>
              <a:rPr lang="es-CO" dirty="0" smtClean="0">
                <a:solidFill>
                  <a:srgbClr val="FF0000"/>
                </a:solidFill>
              </a:rPr>
              <a:t>¿Qué derecho tienes Tú a exigirnos que nos amemos unos a otros?</a:t>
            </a:r>
            <a:r>
              <a:rPr lang="es-CO" dirty="0" smtClean="0"/>
              <a:t>» Su respuesta sería: «</a:t>
            </a:r>
            <a:r>
              <a:rPr lang="es-CO" dirty="0" smtClean="0">
                <a:solidFill>
                  <a:srgbClr val="0070C0"/>
                </a:solidFill>
              </a:rPr>
              <a:t>Nadie puede llegar a mostrar más amor que dando la vida por sus amigos: y eso es lo que Yo he hecho</a:t>
            </a:r>
            <a:r>
              <a:rPr lang="es-CO" dirty="0" smtClean="0"/>
              <a:t>.»</a:t>
            </a:r>
          </a:p>
          <a:p>
            <a:pPr>
              <a:buNone/>
            </a:pPr>
            <a:r>
              <a:rPr lang="es-CO" dirty="0" smtClean="0"/>
              <a:t>     </a:t>
            </a:r>
          </a:p>
          <a:p>
            <a:pPr>
              <a:buNone/>
            </a:pPr>
            <a:r>
              <a:rPr lang="es-CO" dirty="0" smtClean="0"/>
              <a:t>     Muchos les han dicho a los demás que se amaran, cuando toda la vida de los que lo decían era una demostración de que eso era lo último que hacían o harían ellos. Jesús nos dejó un mandamiento que El mismo fue el primero en cumplir. Por eso nos dice: «</a:t>
            </a:r>
            <a:r>
              <a:rPr lang="es-CO" dirty="0" smtClean="0">
                <a:solidFill>
                  <a:srgbClr val="0070C0"/>
                </a:solidFill>
              </a:rPr>
              <a:t>Como Yo os he amado</a:t>
            </a:r>
            <a:r>
              <a:rPr lang="es-CO" dirty="0" smtClean="0"/>
              <a:t>.»</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 calcmode="lin" valueType="num">
                                      <p:cBhvr>
                                        <p:cTn id="2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832648"/>
          </a:xfrm>
        </p:spPr>
        <p:txBody>
          <a:bodyPr>
            <a:normAutofit fontScale="85000" lnSpcReduction="20000"/>
          </a:bodyPr>
          <a:lstStyle/>
          <a:p>
            <a:pPr>
              <a:buNone/>
            </a:pPr>
            <a:r>
              <a:rPr lang="es-CO" dirty="0" smtClean="0"/>
              <a:t>(iii) </a:t>
            </a:r>
            <a:r>
              <a:rPr lang="es-CO" sz="3300" b="1" dirty="0" smtClean="0"/>
              <a:t>Jesús nos ha llamado para que seamos Sus amigos.</a:t>
            </a:r>
            <a:r>
              <a:rPr lang="es-CO" dirty="0" smtClean="0"/>
              <a:t> Dijo a los Suyos que ya no los iba a llamar más esclavos, sino amigos. Ahora bien: ese dicho sería aún más glorioso para los que Se lo oyeron por primera vez que para nosotros.</a:t>
            </a:r>
          </a:p>
          <a:p>
            <a:pPr>
              <a:buNone/>
            </a:pPr>
            <a:endParaRPr lang="es-CO" dirty="0" smtClean="0"/>
          </a:p>
          <a:p>
            <a:pPr>
              <a:buNone/>
            </a:pPr>
            <a:r>
              <a:rPr lang="es-CO" dirty="0" smtClean="0"/>
              <a:t>     El siervo de Dios, no era un título vergonzoso, sino del mayor honor. Moisés fue siervo de Dios </a:t>
            </a:r>
            <a:r>
              <a:rPr lang="es-CO" dirty="0" smtClean="0">
                <a:solidFill>
                  <a:srgbClr val="FF0000"/>
                </a:solidFill>
              </a:rPr>
              <a:t>(Deut 34:5 )</a:t>
            </a:r>
            <a:r>
              <a:rPr lang="es-CO" dirty="0" smtClean="0"/>
              <a:t>; y lo mismo Josué</a:t>
            </a:r>
            <a:r>
              <a:rPr lang="es-CO" dirty="0" smtClean="0">
                <a:solidFill>
                  <a:srgbClr val="FF0000"/>
                </a:solidFill>
              </a:rPr>
              <a:t> (Jos. 24:29 )</a:t>
            </a:r>
            <a:r>
              <a:rPr lang="es-CO" dirty="0" smtClean="0"/>
              <a:t>, y David </a:t>
            </a:r>
            <a:r>
              <a:rPr lang="es-CO" dirty="0" smtClean="0">
                <a:solidFill>
                  <a:srgbClr val="FF0000"/>
                </a:solidFill>
              </a:rPr>
              <a:t>(Sal. 89:20 )</a:t>
            </a:r>
            <a:r>
              <a:rPr lang="es-CO" dirty="0" smtClean="0"/>
              <a:t>. Era un título que Pablo se sentía orgulloso de usar </a:t>
            </a:r>
            <a:r>
              <a:rPr lang="es-CO" dirty="0" smtClean="0">
                <a:solidFill>
                  <a:srgbClr val="FF0000"/>
                </a:solidFill>
              </a:rPr>
              <a:t>(Tít. 1:1 )</a:t>
            </a:r>
            <a:r>
              <a:rPr lang="es-CO" dirty="0" smtClean="0"/>
              <a:t>, lo mismo que Santiago </a:t>
            </a:r>
            <a:r>
              <a:rPr lang="es-CO" dirty="0" smtClean="0">
                <a:solidFill>
                  <a:srgbClr val="FF0000"/>
                </a:solidFill>
              </a:rPr>
              <a:t>(Sam. 1:1 ). </a:t>
            </a:r>
          </a:p>
          <a:p>
            <a:pPr>
              <a:buNone/>
            </a:pPr>
            <a:endParaRPr lang="es-CO" dirty="0" smtClean="0"/>
          </a:p>
          <a:p>
            <a:pPr>
              <a:buNone/>
            </a:pPr>
            <a:r>
              <a:rPr lang="es-CO" dirty="0" smtClean="0"/>
              <a:t>     Jesús dice: «</a:t>
            </a:r>
            <a:r>
              <a:rPr lang="es-CO" u="sng" dirty="0" smtClean="0">
                <a:solidFill>
                  <a:srgbClr val="0070C0"/>
                </a:solidFill>
              </a:rPr>
              <a:t>Yo tengo algo todavía mejor para vosotros: ya no vais a ser esclavos, sino amigos</a:t>
            </a:r>
            <a:r>
              <a:rPr lang="es-CO" dirty="0" smtClean="0"/>
              <a:t>.» Cristo, desde que vino al mundo, nos ofrece una confianza con Dios que ni los mayores del pasado se atrevieron a soñar.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336704"/>
          </a:xfrm>
        </p:spPr>
        <p:txBody>
          <a:bodyPr>
            <a:normAutofit fontScale="70000" lnSpcReduction="20000"/>
          </a:bodyPr>
          <a:lstStyle/>
          <a:p>
            <a:pPr algn="ctr">
              <a:buNone/>
            </a:pPr>
            <a:r>
              <a:rPr lang="es-CO" dirty="0" smtClean="0"/>
              <a:t>      </a:t>
            </a:r>
            <a:r>
              <a:rPr lang="es-CO" sz="4400" dirty="0" smtClean="0"/>
              <a:t>La idea de ser amigo de Dios tiene su trasfondo. Abraham fue el amigo de Dios </a:t>
            </a:r>
            <a:r>
              <a:rPr lang="es-CO" sz="4400" b="1" dirty="0" smtClean="0">
                <a:solidFill>
                  <a:srgbClr val="FF0000"/>
                </a:solidFill>
              </a:rPr>
              <a:t>(Isa 41:8 ).</a:t>
            </a:r>
          </a:p>
          <a:p>
            <a:pPr>
              <a:buNone/>
            </a:pPr>
            <a:endParaRPr lang="es-CO" sz="4400" dirty="0" smtClean="0"/>
          </a:p>
          <a:p>
            <a:pPr algn="ctr">
              <a:buNone/>
            </a:pPr>
            <a:r>
              <a:rPr lang="es-CO" sz="4400" dirty="0" smtClean="0"/>
              <a:t>     Pero esta frase se ilumina con la costumbre que se seguía en las cortes del emperador romano y de los reyes orientales. </a:t>
            </a:r>
            <a:r>
              <a:rPr lang="es-CO" sz="4400" dirty="0" smtClean="0">
                <a:solidFill>
                  <a:srgbClr val="0070C0"/>
                </a:solidFill>
              </a:rPr>
              <a:t>En ellas había un grupo muy selecto de personas que se llamaban los amigos del rey, o los amigos del emperador. </a:t>
            </a:r>
          </a:p>
          <a:p>
            <a:pPr algn="ctr">
              <a:buNone/>
            </a:pPr>
            <a:endParaRPr lang="es-CO" sz="4400" dirty="0" smtClean="0"/>
          </a:p>
          <a:p>
            <a:pPr algn="ctr">
              <a:buNone/>
            </a:pPr>
            <a:r>
              <a:rPr lang="es-CO" sz="4400" dirty="0" smtClean="0"/>
              <a:t>     </a:t>
            </a:r>
            <a:r>
              <a:rPr lang="es-CO" sz="4400" dirty="0" smtClean="0">
                <a:solidFill>
                  <a:srgbClr val="0070C0"/>
                </a:solidFill>
              </a:rPr>
              <a:t>En cualquier momento tenían acceso al magnate; hasta se les permitía ir a su dormitorio al amanecer</a:t>
            </a:r>
            <a:r>
              <a:rPr lang="es-CO" sz="4400" dirty="0" smtClean="0"/>
              <a:t>. Hablaba con ellos antes que con sus generales, gobernadores o consejeros políticos. Los amigos del rey eran los que tenían la más estrecha e íntima relación con él.</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fontScale="92500" lnSpcReduction="10000"/>
          </a:bodyPr>
          <a:lstStyle/>
          <a:p>
            <a:pPr algn="ctr">
              <a:buNone/>
            </a:pPr>
            <a:r>
              <a:rPr lang="es-CO" dirty="0" smtClean="0"/>
              <a:t>   </a:t>
            </a:r>
            <a:endParaRPr lang="es-CO" dirty="0" smtClean="0"/>
          </a:p>
          <a:p>
            <a:pPr algn="ctr">
              <a:buNone/>
            </a:pPr>
            <a:r>
              <a:rPr lang="es-CO" dirty="0" smtClean="0"/>
              <a:t>Jesús </a:t>
            </a:r>
            <a:r>
              <a:rPr lang="es-CO" dirty="0" smtClean="0"/>
              <a:t>nos llama para que seamos Sus amigos y los amigos de Dios. Ese es un ofrecimiento tremendo.</a:t>
            </a:r>
          </a:p>
          <a:p>
            <a:pPr algn="ctr">
              <a:buNone/>
            </a:pPr>
            <a:r>
              <a:rPr lang="es-CO" dirty="0" smtClean="0"/>
              <a:t>   </a:t>
            </a:r>
          </a:p>
          <a:p>
            <a:pPr algn="ctr">
              <a:buNone/>
            </a:pPr>
            <a:r>
              <a:rPr lang="es-CO" dirty="0" smtClean="0"/>
              <a:t>  Quiere decir que ya no tenemos que mirar a Dios anhelantemente desde lejos. No somos como los esclavos, que no tienen el menor derecho a entrar a la presencia de su amo; ni como las multitudes, que sólo consiguen vislumbrar al rey cuando pasa en alguna ocasión especial.</a:t>
            </a:r>
          </a:p>
          <a:p>
            <a:pPr algn="ctr">
              <a:buNone/>
            </a:pPr>
            <a:endParaRPr lang="es-CO" dirty="0" smtClean="0"/>
          </a:p>
          <a:p>
            <a:pPr algn="ct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509120"/>
            <a:ext cx="8229600" cy="1617043"/>
          </a:xfrm>
        </p:spPr>
        <p:txBody>
          <a:bodyPr/>
          <a:lstStyle/>
          <a:p>
            <a:pPr algn="ctr">
              <a:buNone/>
            </a:pPr>
            <a:r>
              <a:rPr lang="es-CO" dirty="0" smtClean="0"/>
              <a:t> Que Dios le bendiga ricamente es </a:t>
            </a:r>
            <a:r>
              <a:rPr lang="es-CO" smtClean="0"/>
              <a:t>mi oracion. </a:t>
            </a:r>
            <a:r>
              <a:rPr lang="es-CO" dirty="0" smtClean="0">
                <a:solidFill>
                  <a:srgbClr val="FF0000"/>
                </a:solidFill>
              </a:rPr>
              <a:t>Nota</a:t>
            </a:r>
            <a:r>
              <a:rPr lang="es-CO" dirty="0" smtClean="0">
                <a:solidFill>
                  <a:srgbClr val="FF0000"/>
                </a:solidFill>
              </a:rPr>
              <a:t>: Los comentarios son extraídos del Comentario Bíblico </a:t>
            </a:r>
            <a:r>
              <a:rPr lang="es-CO" dirty="0" smtClean="0">
                <a:solidFill>
                  <a:srgbClr val="FF0000"/>
                </a:solidFill>
              </a:rPr>
              <a:t>Adventista.</a:t>
            </a:r>
            <a:endParaRPr lang="es-CO" dirty="0" smtClean="0">
              <a:solidFill>
                <a:srgbClr val="FF0000"/>
              </a:solidFill>
            </a:endParaRPr>
          </a:p>
          <a:p>
            <a:endParaRPr lang="es-CO" dirty="0" smtClean="0"/>
          </a:p>
          <a:p>
            <a:endParaRPr lang="es-CO" dirty="0"/>
          </a:p>
        </p:txBody>
      </p:sp>
      <p:sp>
        <p:nvSpPr>
          <p:cNvPr id="4" name="3 Rectángulo"/>
          <p:cNvSpPr/>
          <p:nvPr/>
        </p:nvSpPr>
        <p:spPr>
          <a:xfrm>
            <a:off x="467544" y="548680"/>
            <a:ext cx="4392488" cy="3046988"/>
          </a:xfrm>
          <a:prstGeom prst="rect">
            <a:avLst/>
          </a:prstGeom>
        </p:spPr>
        <p:txBody>
          <a:bodyPr wrap="square">
            <a:spAutoFit/>
          </a:bodyPr>
          <a:lstStyle/>
          <a:p>
            <a:pPr algn="ctr">
              <a:buNone/>
            </a:pPr>
            <a:r>
              <a:rPr lang="es-CO" dirty="0" smtClean="0"/>
              <a:t> </a:t>
            </a:r>
            <a:r>
              <a:rPr lang="es-CO" sz="3200" u="sng" dirty="0" smtClean="0">
                <a:solidFill>
                  <a:srgbClr val="0070C0"/>
                </a:solidFill>
              </a:rPr>
              <a:t>Jesús nos ha introducido en esta intimidad con Dios</a:t>
            </a:r>
            <a:r>
              <a:rPr lang="es-CO" sz="3200" dirty="0" smtClean="0"/>
              <a:t>, </a:t>
            </a:r>
            <a:r>
              <a:rPr lang="es-CO" sz="3200" u="sng" dirty="0" smtClean="0">
                <a:solidFill>
                  <a:srgbClr val="0070C0"/>
                </a:solidFill>
              </a:rPr>
              <a:t>Que ya no es para nosotros un extraño inasequible, sino nuestro Amigo íntimo.</a:t>
            </a:r>
            <a:endParaRPr lang="es-CO" sz="3200" u="sng" dirty="0" smtClean="0">
              <a:solidFill>
                <a:srgbClr val="0070C0"/>
              </a:solidFill>
            </a:endParaRPr>
          </a:p>
        </p:txBody>
      </p:sp>
      <p:pic>
        <p:nvPicPr>
          <p:cNvPr id="1026" name="Picture 2" descr="http://t0.gstatic.com/images?q=tbn:ANd9GcRACLjLUcreC1cEcA8kz-b3mHc53j2iIHryNo8GDfCUYWmAMJHz"/>
          <p:cNvPicPr>
            <a:picLocks noChangeAspect="1" noChangeArrowheads="1"/>
          </p:cNvPicPr>
          <p:nvPr/>
        </p:nvPicPr>
        <p:blipFill>
          <a:blip r:embed="rId2" cstate="print"/>
          <a:srcRect/>
          <a:stretch>
            <a:fillRect/>
          </a:stretch>
        </p:blipFill>
        <p:spPr bwMode="auto">
          <a:xfrm>
            <a:off x="5220072" y="332656"/>
            <a:ext cx="3672408" cy="36004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2397</TotalTime>
  <Words>7155</Words>
  <Application>Microsoft Office PowerPoint</Application>
  <PresentationFormat>Presentación en pantalla (4:3)</PresentationFormat>
  <Paragraphs>420</Paragraphs>
  <Slides>86</Slides>
  <Notes>0</Notes>
  <HiddenSlides>0</HiddenSlides>
  <MMClips>0</MMClips>
  <ScaleCrop>false</ScaleCrop>
  <HeadingPairs>
    <vt:vector size="4" baseType="variant">
      <vt:variant>
        <vt:lpstr>Tema</vt:lpstr>
      </vt:variant>
      <vt:variant>
        <vt:i4>1</vt:i4>
      </vt:variant>
      <vt:variant>
        <vt:lpstr>Títulos de diapositiva</vt:lpstr>
      </vt:variant>
      <vt:variant>
        <vt:i4>86</vt:i4>
      </vt:variant>
    </vt:vector>
  </HeadingPairs>
  <TitlesOfParts>
    <vt:vector size="87" baseType="lpstr">
      <vt:lpstr>Tema de Office</vt:lpstr>
      <vt:lpstr> LA REVELACIÓN DE DIOS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¿Quién se beneficia de lo que produce el agricultor?</vt:lpstr>
      <vt:lpstr>Diapositiva 22</vt:lpstr>
      <vt:lpstr>Diapositiva 23</vt:lpstr>
      <vt:lpstr>Diapositiva 24</vt:lpstr>
      <vt:lpstr>Diapositiva 25</vt:lpstr>
      <vt:lpstr>Analice el fruto de las dos ramas.</vt:lpstr>
      <vt:lpstr>Diapositiva 27</vt:lpstr>
      <vt:lpstr>Diapositiva 28</vt:lpstr>
      <vt:lpstr>Diapositiva 29</vt:lpstr>
      <vt:lpstr>¿Cuál es la herramienta principal con la Dios limpia el pámpano?</vt:lpstr>
      <vt:lpstr>Diapositiva 31</vt:lpstr>
      <vt:lpstr>Diapositiva 32</vt:lpstr>
      <vt:lpstr>Diapositiva 33</vt:lpstr>
      <vt:lpstr>Diapositiva 34</vt:lpstr>
      <vt:lpstr>¿Qué hacer para no perder lo obtenido?</vt:lpstr>
      <vt:lpstr>Diapositiva 36</vt:lpstr>
      <vt:lpstr>Diapositiva 37</vt:lpstr>
      <vt:lpstr>¿Cual es la condición indispensable para dar fruto?</vt:lpstr>
      <vt:lpstr>Diapositiva 39</vt:lpstr>
      <vt:lpstr>¿Cuál será el final del “sarmiento” que no permanezca en Cristo? </vt:lpstr>
      <vt:lpstr>Diapositiva 41</vt:lpstr>
      <vt:lpstr>Diapositiva 42</vt:lpstr>
      <vt:lpstr>¿De que forma será vista la superficialidad de estos “pámpanos”?</vt:lpstr>
      <vt:lpstr>¿Cuál será el pecado por el cual serán “cortados” estos “pámpanos”?</vt:lpstr>
      <vt:lpstr>¿Qué requisito deben llenar los “pámpanos” para recibir más beneficios?</vt:lpstr>
      <vt:lpstr>Diapositiva 46</vt:lpstr>
      <vt:lpstr>Diapositiva 47</vt:lpstr>
      <vt:lpstr>Diapositiva 48</vt:lpstr>
      <vt:lpstr>Diapositiva 49</vt:lpstr>
      <vt:lpstr>¿Entonces qué significan estas palabras, “comer su carne, y beber su sangre”?</vt:lpstr>
      <vt:lpstr>¿De qué forma es glorificado Nuestro Padre celestial?</vt:lpstr>
      <vt:lpstr>Diapositiva 52</vt:lpstr>
      <vt:lpstr>Diapositiva 53</vt:lpstr>
      <vt:lpstr>¿Cómo se demuestra el amor?</vt:lpstr>
      <vt:lpstr>Diapositiva 55</vt:lpstr>
      <vt:lpstr>Diapositiva 56</vt:lpstr>
      <vt:lpstr>Diapositiva 57</vt:lpstr>
      <vt:lpstr>Diapositiva 58</vt:lpstr>
      <vt:lpstr>¿Cómo hizo Jesús para “guardar los Mandamientos de su Padre”</vt:lpstr>
      <vt:lpstr>Diapositiva 60</vt:lpstr>
      <vt:lpstr>¿Qué significa “mis Mandamientos” y los “Mandamientos de mi Padre”?</vt:lpstr>
      <vt:lpstr>Diapositiva 62</vt:lpstr>
      <vt:lpstr>Diapositiva 63</vt:lpstr>
      <vt:lpstr>Diapositiva 64</vt:lpstr>
      <vt:lpstr>Un gozo compartido</vt:lpstr>
      <vt:lpstr>Diapositiva 66</vt:lpstr>
      <vt:lpstr>Diapositiva 67</vt:lpstr>
      <vt:lpstr> ¿Cuál es el ingrediente que nos pide Cristo que utilicemos? </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282</cp:revision>
  <dcterms:created xsi:type="dcterms:W3CDTF">2012-02-13T19:28:56Z</dcterms:created>
  <dcterms:modified xsi:type="dcterms:W3CDTF">2012-02-19T11:46:02Z</dcterms:modified>
</cp:coreProperties>
</file>